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2" r:id="rId3"/>
  </p:sldMasterIdLst>
  <p:notesMasterIdLst>
    <p:notesMasterId r:id="rId52"/>
  </p:notesMasterIdLst>
  <p:handoutMasterIdLst>
    <p:handoutMasterId r:id="rId53"/>
  </p:handoutMasterIdLst>
  <p:sldIdLst>
    <p:sldId id="256" r:id="rId4"/>
    <p:sldId id="349" r:id="rId5"/>
    <p:sldId id="346" r:id="rId6"/>
    <p:sldId id="347" r:id="rId7"/>
    <p:sldId id="364" r:id="rId8"/>
    <p:sldId id="296" r:id="rId9"/>
    <p:sldId id="299" r:id="rId10"/>
    <p:sldId id="301" r:id="rId11"/>
    <p:sldId id="366" r:id="rId12"/>
    <p:sldId id="370" r:id="rId13"/>
    <p:sldId id="368" r:id="rId14"/>
    <p:sldId id="369" r:id="rId15"/>
    <p:sldId id="342" r:id="rId16"/>
    <p:sldId id="359" r:id="rId17"/>
    <p:sldId id="351" r:id="rId18"/>
    <p:sldId id="352" r:id="rId19"/>
    <p:sldId id="378" r:id="rId20"/>
    <p:sldId id="379" r:id="rId21"/>
    <p:sldId id="380" r:id="rId22"/>
    <p:sldId id="381" r:id="rId23"/>
    <p:sldId id="382" r:id="rId24"/>
    <p:sldId id="383" r:id="rId25"/>
    <p:sldId id="384" r:id="rId26"/>
    <p:sldId id="385" r:id="rId27"/>
    <p:sldId id="386" r:id="rId28"/>
    <p:sldId id="399" r:id="rId29"/>
    <p:sldId id="387" r:id="rId30"/>
    <p:sldId id="388" r:id="rId31"/>
    <p:sldId id="389" r:id="rId32"/>
    <p:sldId id="390" r:id="rId33"/>
    <p:sldId id="391" r:id="rId34"/>
    <p:sldId id="375" r:id="rId35"/>
    <p:sldId id="376" r:id="rId36"/>
    <p:sldId id="377" r:id="rId37"/>
    <p:sldId id="394" r:id="rId38"/>
    <p:sldId id="357" r:id="rId39"/>
    <p:sldId id="358" r:id="rId40"/>
    <p:sldId id="396" r:id="rId41"/>
    <p:sldId id="397" r:id="rId42"/>
    <p:sldId id="365" r:id="rId43"/>
    <p:sldId id="361" r:id="rId44"/>
    <p:sldId id="403" r:id="rId45"/>
    <p:sldId id="371" r:id="rId46"/>
    <p:sldId id="372" r:id="rId47"/>
    <p:sldId id="374" r:id="rId48"/>
    <p:sldId id="362" r:id="rId49"/>
    <p:sldId id="363" r:id="rId50"/>
    <p:sldId id="360" r:id="rId51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6A6A6"/>
    <a:srgbClr val="DBD6CB"/>
    <a:srgbClr val="F4F4F4"/>
    <a:srgbClr val="E36C0A"/>
    <a:srgbClr val="00AFEF"/>
    <a:srgbClr val="00AF50"/>
    <a:srgbClr val="B7A4B9"/>
    <a:srgbClr val="B890A2"/>
    <a:srgbClr val="B897AA"/>
    <a:srgbClr val="5F07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131.png"/><Relationship Id="rId2" Type="http://schemas.openxmlformats.org/officeDocument/2006/relationships/image" Target="../media/image81.png"/><Relationship Id="rId1" Type="http://schemas.openxmlformats.org/officeDocument/2006/relationships/image" Target="../media/image11.jpeg"/><Relationship Id="rId6" Type="http://schemas.openxmlformats.org/officeDocument/2006/relationships/image" Target="../media/image121.png"/><Relationship Id="rId5" Type="http://schemas.openxmlformats.org/officeDocument/2006/relationships/image" Target="../media/image111.png"/><Relationship Id="rId4" Type="http://schemas.openxmlformats.org/officeDocument/2006/relationships/image" Target="../media/image10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AFE186-C26C-4D26-B6F5-6CD9320FC40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7E3ADC-DBB2-466F-AF6F-DE8BB4FD6905}">
      <dgm:prSet phldrT="[Text]"/>
      <dgm:spPr/>
      <dgm:t>
        <a:bodyPr/>
        <a:lstStyle/>
        <a:p>
          <a:r>
            <a:rPr lang="en-US" b="1" dirty="0" err="1">
              <a:latin typeface="Arial Narrow" panose="020B0606020202030204" pitchFamily="34" charset="0"/>
            </a:rPr>
            <a:t>Isu</a:t>
          </a:r>
          <a:r>
            <a:rPr lang="en-US" b="1" dirty="0">
              <a:latin typeface="Arial Narrow" panose="020B0606020202030204" pitchFamily="34" charset="0"/>
            </a:rPr>
            <a:t> </a:t>
          </a:r>
          <a:r>
            <a:rPr lang="en-US" b="1" dirty="0" err="1">
              <a:latin typeface="Arial Narrow" panose="020B0606020202030204" pitchFamily="34" charset="0"/>
            </a:rPr>
            <a:t>Strategis</a:t>
          </a:r>
          <a:r>
            <a:rPr lang="en-US" b="1" dirty="0">
              <a:latin typeface="Arial Narrow" panose="020B0606020202030204" pitchFamily="34" charset="0"/>
            </a:rPr>
            <a:t> </a:t>
          </a:r>
          <a:r>
            <a:rPr lang="en-US" b="1" dirty="0" err="1">
              <a:latin typeface="Arial Narrow" panose="020B0606020202030204" pitchFamily="34" charset="0"/>
            </a:rPr>
            <a:t>dan</a:t>
          </a:r>
          <a:r>
            <a:rPr lang="en-US" b="1" dirty="0">
              <a:latin typeface="Arial Narrow" panose="020B0606020202030204" pitchFamily="34" charset="0"/>
            </a:rPr>
            <a:t> </a:t>
          </a:r>
          <a:r>
            <a:rPr lang="en-US" b="1" dirty="0" err="1">
              <a:solidFill>
                <a:schemeClr val="bg1"/>
              </a:solidFill>
              <a:latin typeface="Arial Narrow" panose="020B0606020202030204" pitchFamily="34" charset="0"/>
            </a:rPr>
            <a:t>Prioritas</a:t>
          </a:r>
          <a:r>
            <a:rPr lang="en-US" b="1" dirty="0">
              <a:solidFill>
                <a:schemeClr val="bg1"/>
              </a:solidFill>
              <a:latin typeface="Arial Narrow" panose="020B0606020202030204" pitchFamily="34" charset="0"/>
            </a:rPr>
            <a:t> Pembangunan 2020</a:t>
          </a:r>
          <a:endParaRPr lang="en-US" dirty="0">
            <a:solidFill>
              <a:schemeClr val="bg1"/>
            </a:solidFill>
          </a:endParaRPr>
        </a:p>
      </dgm:t>
    </dgm:pt>
    <dgm:pt modelId="{E6247F18-DB70-4624-975C-CD3AA0EA8354}" type="parTrans" cxnId="{43DA52F4-E73E-467F-9745-85F69E22464E}">
      <dgm:prSet/>
      <dgm:spPr/>
      <dgm:t>
        <a:bodyPr/>
        <a:lstStyle/>
        <a:p>
          <a:endParaRPr lang="en-US"/>
        </a:p>
      </dgm:t>
    </dgm:pt>
    <dgm:pt modelId="{3DFC07F2-3ED6-4763-864A-051C1ADD3417}" type="sibTrans" cxnId="{43DA52F4-E73E-467F-9745-85F69E22464E}">
      <dgm:prSet/>
      <dgm:spPr/>
      <dgm:t>
        <a:bodyPr/>
        <a:lstStyle/>
        <a:p>
          <a:endParaRPr lang="en-US"/>
        </a:p>
      </dgm:t>
    </dgm:pt>
    <dgm:pt modelId="{0C5EBFC4-CC2E-4257-BF38-C25CFF3A28FA}">
      <dgm:prSet/>
      <dgm:spPr/>
      <dgm:t>
        <a:bodyPr/>
        <a:lstStyle/>
        <a:p>
          <a:r>
            <a:rPr lang="en-US" b="1" dirty="0" err="1">
              <a:solidFill>
                <a:schemeClr val="bg1"/>
              </a:solidFill>
              <a:latin typeface="Arial Narrow" panose="020B0606020202030204" pitchFamily="34" charset="0"/>
            </a:rPr>
            <a:t>Rencana</a:t>
          </a:r>
          <a:r>
            <a:rPr lang="en-US" b="1" dirty="0">
              <a:solidFill>
                <a:schemeClr val="bg1"/>
              </a:solidFill>
              <a:latin typeface="Arial Narrow" panose="020B0606020202030204" pitchFamily="34" charset="0"/>
            </a:rPr>
            <a:t> Pembangunan 2020</a:t>
          </a:r>
          <a:endParaRPr lang="en-US" dirty="0">
            <a:solidFill>
              <a:schemeClr val="bg1"/>
            </a:solidFill>
          </a:endParaRPr>
        </a:p>
      </dgm:t>
    </dgm:pt>
    <dgm:pt modelId="{467DA56D-60BB-4F01-8F4C-03F76F32FBB7}" type="parTrans" cxnId="{99DA0EA2-EF5C-4E15-9AB7-0673A14A558C}">
      <dgm:prSet/>
      <dgm:spPr/>
      <dgm:t>
        <a:bodyPr/>
        <a:lstStyle/>
        <a:p>
          <a:endParaRPr lang="en-US"/>
        </a:p>
      </dgm:t>
    </dgm:pt>
    <dgm:pt modelId="{C557B1CA-AC89-4198-8198-D259C7C5AB8C}" type="sibTrans" cxnId="{99DA0EA2-EF5C-4E15-9AB7-0673A14A558C}">
      <dgm:prSet/>
      <dgm:spPr/>
      <dgm:t>
        <a:bodyPr/>
        <a:lstStyle/>
        <a:p>
          <a:endParaRPr lang="en-US"/>
        </a:p>
      </dgm:t>
    </dgm:pt>
    <dgm:pt modelId="{02A8E814-C2C3-43DF-AF21-BAB54F9331C9}">
      <dgm:prSet phldrT="[Text]"/>
      <dgm:spPr/>
      <dgm:t>
        <a:bodyPr/>
        <a:lstStyle/>
        <a:p>
          <a:r>
            <a:rPr lang="id-ID" b="1" dirty="0">
              <a:latin typeface="Arial Narrow" panose="020B0606020202030204" pitchFamily="34" charset="0"/>
            </a:rPr>
            <a:t>Tahapan Rencana Pembangunan Tahun 2020</a:t>
          </a:r>
          <a:endParaRPr lang="en-US" dirty="0">
            <a:solidFill>
              <a:schemeClr val="bg1"/>
            </a:solidFill>
          </a:endParaRPr>
        </a:p>
      </dgm:t>
    </dgm:pt>
    <dgm:pt modelId="{E5E31B70-1EA5-444A-87BC-82F9753FF814}" type="sibTrans" cxnId="{230F8D75-F61D-4352-9C46-5075283D34B4}">
      <dgm:prSet/>
      <dgm:spPr/>
      <dgm:t>
        <a:bodyPr/>
        <a:lstStyle/>
        <a:p>
          <a:endParaRPr lang="en-US"/>
        </a:p>
      </dgm:t>
    </dgm:pt>
    <dgm:pt modelId="{BBA060B0-8271-4A06-A022-2BB179A59171}" type="parTrans" cxnId="{230F8D75-F61D-4352-9C46-5075283D34B4}">
      <dgm:prSet/>
      <dgm:spPr/>
      <dgm:t>
        <a:bodyPr/>
        <a:lstStyle/>
        <a:p>
          <a:endParaRPr lang="en-US"/>
        </a:p>
      </dgm:t>
    </dgm:pt>
    <dgm:pt modelId="{F5DA007C-DB1F-4CEF-9468-8F2424354A0E}" type="pres">
      <dgm:prSet presAssocID="{ECAFE186-C26C-4D26-B6F5-6CD9320FC40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A719E5-C907-4426-B85F-3BD223C5AD07}" type="pres">
      <dgm:prSet presAssocID="{ECAFE186-C26C-4D26-B6F5-6CD9320FC409}" presName="dummyMaxCanvas" presStyleCnt="0">
        <dgm:presLayoutVars/>
      </dgm:prSet>
      <dgm:spPr/>
    </dgm:pt>
    <dgm:pt modelId="{EB863336-FC34-4909-91D9-0ABF407391C6}" type="pres">
      <dgm:prSet presAssocID="{ECAFE186-C26C-4D26-B6F5-6CD9320FC409}" presName="ThreeNodes_1" presStyleLbl="node1" presStyleIdx="0" presStyleCnt="3" custLinFactNeighborX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F5F8B0-175F-4530-B87E-FFBF006C5ED1}" type="pres">
      <dgm:prSet presAssocID="{ECAFE186-C26C-4D26-B6F5-6CD9320FC409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30EF4-D72A-48C5-AC40-5A3628DCEDC9}" type="pres">
      <dgm:prSet presAssocID="{ECAFE186-C26C-4D26-B6F5-6CD9320FC409}" presName="ThreeNodes_3" presStyleLbl="node1" presStyleIdx="2" presStyleCnt="3" custLinFactNeighborX="5155" custLinFactNeighborY="8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BACD23-FE29-4813-8497-09627399C51F}" type="pres">
      <dgm:prSet presAssocID="{ECAFE186-C26C-4D26-B6F5-6CD9320FC409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BD197-5384-4DA1-A2BB-BAEB72E761D4}" type="pres">
      <dgm:prSet presAssocID="{ECAFE186-C26C-4D26-B6F5-6CD9320FC409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AE5EAB-885D-4260-B68E-154A2283327E}" type="pres">
      <dgm:prSet presAssocID="{ECAFE186-C26C-4D26-B6F5-6CD9320FC409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BD7F55-78B6-41A2-A7C9-E50DF4F72E5F}" type="pres">
      <dgm:prSet presAssocID="{ECAFE186-C26C-4D26-B6F5-6CD9320FC409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ADE8B-C355-4469-AFB9-A9D123651953}" type="pres">
      <dgm:prSet presAssocID="{ECAFE186-C26C-4D26-B6F5-6CD9320FC409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DA52F4-E73E-467F-9745-85F69E22464E}" srcId="{ECAFE186-C26C-4D26-B6F5-6CD9320FC409}" destId="{047E3ADC-DBB2-466F-AF6F-DE8BB4FD6905}" srcOrd="1" destOrd="0" parTransId="{E6247F18-DB70-4624-975C-CD3AA0EA8354}" sibTransId="{3DFC07F2-3ED6-4763-864A-051C1ADD3417}"/>
    <dgm:cxn modelId="{8F10CF4A-AD62-4EAA-AF98-1DD70995898A}" type="presOf" srcId="{047E3ADC-DBB2-466F-AF6F-DE8BB4FD6905}" destId="{55BD7F55-78B6-41A2-A7C9-E50DF4F72E5F}" srcOrd="1" destOrd="0" presId="urn:microsoft.com/office/officeart/2005/8/layout/vProcess5"/>
    <dgm:cxn modelId="{4FD26397-DD88-4FD7-AF99-13B33FF3C0B0}" type="presOf" srcId="{ECAFE186-C26C-4D26-B6F5-6CD9320FC409}" destId="{F5DA007C-DB1F-4CEF-9468-8F2424354A0E}" srcOrd="0" destOrd="0" presId="urn:microsoft.com/office/officeart/2005/8/layout/vProcess5"/>
    <dgm:cxn modelId="{230F8D75-F61D-4352-9C46-5075283D34B4}" srcId="{ECAFE186-C26C-4D26-B6F5-6CD9320FC409}" destId="{02A8E814-C2C3-43DF-AF21-BAB54F9331C9}" srcOrd="0" destOrd="0" parTransId="{BBA060B0-8271-4A06-A022-2BB179A59171}" sibTransId="{E5E31B70-1EA5-444A-87BC-82F9753FF814}"/>
    <dgm:cxn modelId="{2256D6B9-64FA-464D-B2C8-437002E77573}" type="presOf" srcId="{0C5EBFC4-CC2E-4257-BF38-C25CFF3A28FA}" destId="{6E4ADE8B-C355-4469-AFB9-A9D123651953}" srcOrd="1" destOrd="0" presId="urn:microsoft.com/office/officeart/2005/8/layout/vProcess5"/>
    <dgm:cxn modelId="{A1E80FB4-2164-4397-8CAD-DE0A4833D927}" type="presOf" srcId="{02A8E814-C2C3-43DF-AF21-BAB54F9331C9}" destId="{B3AE5EAB-885D-4260-B68E-154A2283327E}" srcOrd="1" destOrd="0" presId="urn:microsoft.com/office/officeart/2005/8/layout/vProcess5"/>
    <dgm:cxn modelId="{18B77624-4EB3-452D-9429-AE9DBB6322E9}" type="presOf" srcId="{047E3ADC-DBB2-466F-AF6F-DE8BB4FD6905}" destId="{D4F5F8B0-175F-4530-B87E-FFBF006C5ED1}" srcOrd="0" destOrd="0" presId="urn:microsoft.com/office/officeart/2005/8/layout/vProcess5"/>
    <dgm:cxn modelId="{99DA0EA2-EF5C-4E15-9AB7-0673A14A558C}" srcId="{ECAFE186-C26C-4D26-B6F5-6CD9320FC409}" destId="{0C5EBFC4-CC2E-4257-BF38-C25CFF3A28FA}" srcOrd="2" destOrd="0" parTransId="{467DA56D-60BB-4F01-8F4C-03F76F32FBB7}" sibTransId="{C557B1CA-AC89-4198-8198-D259C7C5AB8C}"/>
    <dgm:cxn modelId="{B3BB74C3-7B41-4A97-B3B5-1DEAB2DC08CC}" type="presOf" srcId="{02A8E814-C2C3-43DF-AF21-BAB54F9331C9}" destId="{EB863336-FC34-4909-91D9-0ABF407391C6}" srcOrd="0" destOrd="0" presId="urn:microsoft.com/office/officeart/2005/8/layout/vProcess5"/>
    <dgm:cxn modelId="{28449B48-F3F9-4231-B749-89A7AC3B73D3}" type="presOf" srcId="{3DFC07F2-3ED6-4763-864A-051C1ADD3417}" destId="{1ADBD197-5384-4DA1-A2BB-BAEB72E761D4}" srcOrd="0" destOrd="0" presId="urn:microsoft.com/office/officeart/2005/8/layout/vProcess5"/>
    <dgm:cxn modelId="{7B693FD4-3D48-4049-8A9A-C3AFAD0C3DB8}" type="presOf" srcId="{E5E31B70-1EA5-444A-87BC-82F9753FF814}" destId="{98BACD23-FE29-4813-8497-09627399C51F}" srcOrd="0" destOrd="0" presId="urn:microsoft.com/office/officeart/2005/8/layout/vProcess5"/>
    <dgm:cxn modelId="{EA90E09A-DC70-4279-AB04-772947F8C4F0}" type="presOf" srcId="{0C5EBFC4-CC2E-4257-BF38-C25CFF3A28FA}" destId="{0B930EF4-D72A-48C5-AC40-5A3628DCEDC9}" srcOrd="0" destOrd="0" presId="urn:microsoft.com/office/officeart/2005/8/layout/vProcess5"/>
    <dgm:cxn modelId="{D814D93B-6A65-477E-AF49-36EE108218E5}" type="presParOf" srcId="{F5DA007C-DB1F-4CEF-9468-8F2424354A0E}" destId="{D4A719E5-C907-4426-B85F-3BD223C5AD07}" srcOrd="0" destOrd="0" presId="urn:microsoft.com/office/officeart/2005/8/layout/vProcess5"/>
    <dgm:cxn modelId="{AA174073-35C7-42C1-879C-C947D79B7988}" type="presParOf" srcId="{F5DA007C-DB1F-4CEF-9468-8F2424354A0E}" destId="{EB863336-FC34-4909-91D9-0ABF407391C6}" srcOrd="1" destOrd="0" presId="urn:microsoft.com/office/officeart/2005/8/layout/vProcess5"/>
    <dgm:cxn modelId="{BC58A623-84B5-45A1-AF96-F077D2479CF5}" type="presParOf" srcId="{F5DA007C-DB1F-4CEF-9468-8F2424354A0E}" destId="{D4F5F8B0-175F-4530-B87E-FFBF006C5ED1}" srcOrd="2" destOrd="0" presId="urn:microsoft.com/office/officeart/2005/8/layout/vProcess5"/>
    <dgm:cxn modelId="{D7FA7A51-5348-4356-B7A7-2BDA26DF87B8}" type="presParOf" srcId="{F5DA007C-DB1F-4CEF-9468-8F2424354A0E}" destId="{0B930EF4-D72A-48C5-AC40-5A3628DCEDC9}" srcOrd="3" destOrd="0" presId="urn:microsoft.com/office/officeart/2005/8/layout/vProcess5"/>
    <dgm:cxn modelId="{BA3B85B5-5778-46D0-91DA-322A38767071}" type="presParOf" srcId="{F5DA007C-DB1F-4CEF-9468-8F2424354A0E}" destId="{98BACD23-FE29-4813-8497-09627399C51F}" srcOrd="4" destOrd="0" presId="urn:microsoft.com/office/officeart/2005/8/layout/vProcess5"/>
    <dgm:cxn modelId="{1BB3CEDF-B6A6-4F28-B573-8FC058FA6BDB}" type="presParOf" srcId="{F5DA007C-DB1F-4CEF-9468-8F2424354A0E}" destId="{1ADBD197-5384-4DA1-A2BB-BAEB72E761D4}" srcOrd="5" destOrd="0" presId="urn:microsoft.com/office/officeart/2005/8/layout/vProcess5"/>
    <dgm:cxn modelId="{AFB4648E-B502-4C12-80B7-8795A29F0F38}" type="presParOf" srcId="{F5DA007C-DB1F-4CEF-9468-8F2424354A0E}" destId="{B3AE5EAB-885D-4260-B68E-154A2283327E}" srcOrd="6" destOrd="0" presId="urn:microsoft.com/office/officeart/2005/8/layout/vProcess5"/>
    <dgm:cxn modelId="{16478379-707D-4A47-AF39-77E38484FC36}" type="presParOf" srcId="{F5DA007C-DB1F-4CEF-9468-8F2424354A0E}" destId="{55BD7F55-78B6-41A2-A7C9-E50DF4F72E5F}" srcOrd="7" destOrd="0" presId="urn:microsoft.com/office/officeart/2005/8/layout/vProcess5"/>
    <dgm:cxn modelId="{D58356C9-A52D-4B50-A123-2237F2B167FD}" type="presParOf" srcId="{F5DA007C-DB1F-4CEF-9468-8F2424354A0E}" destId="{6E4ADE8B-C355-4469-AFB9-A9D123651953}" srcOrd="8" destOrd="0" presId="urn:microsoft.com/office/officeart/2005/8/layout/vProcess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0CE4DF-4EBD-4432-BC73-B4731CA422B6}" type="doc">
      <dgm:prSet loTypeId="urn:microsoft.com/office/officeart/2005/8/layout/chevron1" loCatId="process" qsTypeId="urn:microsoft.com/office/officeart/2005/8/quickstyle/simple1" qsCatId="simple" csTypeId="urn:microsoft.com/office/officeart/2005/8/colors/accent4_3" csCatId="accent4" phldr="1"/>
      <dgm:spPr/>
    </dgm:pt>
    <dgm:pt modelId="{7F84F508-0BC1-4FF1-9287-E5B025435B85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JANUARI 2019</a:t>
          </a:r>
        </a:p>
      </dgm:t>
    </dgm:pt>
    <dgm:pt modelId="{AA4ADF2E-2A61-4809-A4A8-9DA5524B53F9}" type="parTrans" cxnId="{7A102CA5-B4AB-45C2-A494-064CC10FC72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0056092-1157-41BB-A06A-3A59098111E9}" type="sibTrans" cxnId="{7A102CA5-B4AB-45C2-A494-064CC10FC72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8BAF195-BAE1-4863-8209-A370F700633F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FEBRUARI 2019</a:t>
          </a:r>
        </a:p>
      </dgm:t>
    </dgm:pt>
    <dgm:pt modelId="{5F241B05-E252-42D8-8795-507BDAB45FB0}" type="parTrans" cxnId="{2825572E-BFBD-456B-BAB1-422A3C3DB4D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05EDAAF-727A-4BAC-B584-326DE2A99A2C}" type="sibTrans" cxnId="{2825572E-BFBD-456B-BAB1-422A3C3DB4D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0459F6E-2B72-45A1-8549-CE11F4BE75E5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MARET 2019</a:t>
          </a:r>
        </a:p>
      </dgm:t>
    </dgm:pt>
    <dgm:pt modelId="{FDBC957A-84E3-4F13-BDCA-510400451713}" type="parTrans" cxnId="{F1ADE9CF-1A23-4EF7-8E9C-888DF21BC88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CFB2060-1D1B-4AFF-AF93-2A61E33F9FDF}" type="sibTrans" cxnId="{F1ADE9CF-1A23-4EF7-8E9C-888DF21BC88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D76B9C1-A7E6-471B-BE4E-49C4263D22AA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>
              <a:solidFill>
                <a:schemeClr val="tx1"/>
              </a:solidFill>
            </a:rPr>
            <a:t>APRIL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>
              <a:solidFill>
                <a:schemeClr val="tx1"/>
              </a:solidFill>
            </a:rPr>
            <a:t>2019</a:t>
          </a:r>
        </a:p>
      </dgm:t>
    </dgm:pt>
    <dgm:pt modelId="{AD6B3230-16E9-4887-9A24-F6C344881061}" type="parTrans" cxnId="{2EC1A422-735B-4971-ACA3-A301AF79F4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510DA0B-236B-43A3-9AFC-6F6B63BD6D64}" type="sibTrans" cxnId="{2EC1A422-735B-4971-ACA3-A301AF79F4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DCBFF6-5445-413C-9B88-0FC245DF5DB8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MEI 2019</a:t>
          </a:r>
        </a:p>
      </dgm:t>
    </dgm:pt>
    <dgm:pt modelId="{6F9094FB-0500-493F-AFA2-D616FFB00A24}" type="parTrans" cxnId="{201D8168-2228-48D8-A2F4-BCB0500EC13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A321D39-5D97-4361-83CF-12EB8B29D268}" type="sibTrans" cxnId="{201D8168-2228-48D8-A2F4-BCB0500EC13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DC833BB-6CB7-4205-B6B5-955A7DD87D8C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JUNI 2019</a:t>
          </a:r>
        </a:p>
      </dgm:t>
    </dgm:pt>
    <dgm:pt modelId="{7164B43B-595A-4E68-BB1A-44A2419322D2}" type="parTrans" cxnId="{5EC74A30-174A-46DF-9BF2-B28738F0B8D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2C1D31-6E25-4599-8198-6A2B24609737}" type="sibTrans" cxnId="{5EC74A30-174A-46DF-9BF2-B28738F0B8D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3B2B8E2-0BD5-4D4C-AEC3-5EFF2BF2EAF7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DESEMBER</a:t>
          </a:r>
        </a:p>
        <a:p>
          <a:r>
            <a:rPr lang="en-US" b="1" dirty="0">
              <a:solidFill>
                <a:schemeClr val="tx1"/>
              </a:solidFill>
            </a:rPr>
            <a:t>2018</a:t>
          </a:r>
        </a:p>
      </dgm:t>
    </dgm:pt>
    <dgm:pt modelId="{7EEE9DA3-54A5-4C48-8333-C81EBDB9BD71}" type="parTrans" cxnId="{44C6B847-3EC1-45CF-866E-231F56CA316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FC83DA-F753-4AD6-824D-6D9B6A85BEEE}" type="sibTrans" cxnId="{44C6B847-3EC1-45CF-866E-231F56CA316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1C17A29-5D24-401B-8EBA-8BDAB4BBD9FF}" type="pres">
      <dgm:prSet presAssocID="{950CE4DF-4EBD-4432-BC73-B4731CA422B6}" presName="Name0" presStyleCnt="0">
        <dgm:presLayoutVars>
          <dgm:dir/>
          <dgm:animLvl val="lvl"/>
          <dgm:resizeHandles val="exact"/>
        </dgm:presLayoutVars>
      </dgm:prSet>
      <dgm:spPr/>
    </dgm:pt>
    <dgm:pt modelId="{A266F6DF-D2B7-4152-82B0-50559BC2FD06}" type="pres">
      <dgm:prSet presAssocID="{C3B2B8E2-0BD5-4D4C-AEC3-5EFF2BF2EAF7}" presName="parTxOnly" presStyleLbl="node1" presStyleIdx="0" presStyleCnt="7" custScaleX="545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A2CFC3-AB55-49D3-A261-A0AE873C76E2}" type="pres">
      <dgm:prSet presAssocID="{A5FC83DA-F753-4AD6-824D-6D9B6A85BEEE}" presName="parTxOnlySpace" presStyleCnt="0"/>
      <dgm:spPr/>
    </dgm:pt>
    <dgm:pt modelId="{5AF08FF6-8FD6-4ED4-BF2D-1D016B480B19}" type="pres">
      <dgm:prSet presAssocID="{7F84F508-0BC1-4FF1-9287-E5B025435B8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3B9EB7-952D-4DF6-8438-C52950DCF375}" type="pres">
      <dgm:prSet presAssocID="{C0056092-1157-41BB-A06A-3A59098111E9}" presName="parTxOnlySpace" presStyleCnt="0"/>
      <dgm:spPr/>
    </dgm:pt>
    <dgm:pt modelId="{C4149BF1-4130-413F-8DD5-29472D525C43}" type="pres">
      <dgm:prSet presAssocID="{18BAF195-BAE1-4863-8209-A370F700633F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93374D-B8C5-43FE-ACAE-442A497D1227}" type="pres">
      <dgm:prSet presAssocID="{F05EDAAF-727A-4BAC-B584-326DE2A99A2C}" presName="parTxOnlySpace" presStyleCnt="0"/>
      <dgm:spPr/>
    </dgm:pt>
    <dgm:pt modelId="{53E74DD4-A25D-4B11-8482-14927746F72D}" type="pres">
      <dgm:prSet presAssocID="{60459F6E-2B72-45A1-8549-CE11F4BE75E5}" presName="parTxOnly" presStyleLbl="node1" presStyleIdx="3" presStyleCnt="7" custLinFactNeighborX="18596" custLinFactNeighborY="-70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9ED5D-1554-4ECD-890B-35E1F874EE6A}" type="pres">
      <dgm:prSet presAssocID="{4CFB2060-1D1B-4AFF-AF93-2A61E33F9FDF}" presName="parTxOnlySpace" presStyleCnt="0"/>
      <dgm:spPr/>
    </dgm:pt>
    <dgm:pt modelId="{E0CEF6EE-A482-4B89-8B4B-E07219FDB71F}" type="pres">
      <dgm:prSet presAssocID="{4D76B9C1-A7E6-471B-BE4E-49C4263D22AA}" presName="parTxOnly" presStyleLbl="node1" presStyleIdx="4" presStyleCnt="7" custScaleX="338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9ABE2-0092-44A8-8B74-BBC292DD0C44}" type="pres">
      <dgm:prSet presAssocID="{5510DA0B-236B-43A3-9AFC-6F6B63BD6D64}" presName="parTxOnlySpace" presStyleCnt="0"/>
      <dgm:spPr/>
    </dgm:pt>
    <dgm:pt modelId="{F1529750-3D94-4B0C-94BF-08B5A84861C4}" type="pres">
      <dgm:prSet presAssocID="{B0DCBFF6-5445-413C-9B88-0FC245DF5DB8}" presName="parTxOnly" presStyleLbl="node1" presStyleIdx="5" presStyleCnt="7" custScaleX="324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0CF30-82DF-4F5B-BD6E-61B68DB3C54F}" type="pres">
      <dgm:prSet presAssocID="{AA321D39-5D97-4361-83CF-12EB8B29D268}" presName="parTxOnlySpace" presStyleCnt="0"/>
      <dgm:spPr/>
    </dgm:pt>
    <dgm:pt modelId="{F07906C2-FF24-4E93-B7F6-D7C0BB65F70D}" type="pres">
      <dgm:prSet presAssocID="{5DC833BB-6CB7-4205-B6B5-955A7DD87D8C}" presName="parTxOnly" presStyleLbl="node1" presStyleIdx="6" presStyleCnt="7" custScaleX="381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C6B847-3EC1-45CF-866E-231F56CA3168}" srcId="{950CE4DF-4EBD-4432-BC73-B4731CA422B6}" destId="{C3B2B8E2-0BD5-4D4C-AEC3-5EFF2BF2EAF7}" srcOrd="0" destOrd="0" parTransId="{7EEE9DA3-54A5-4C48-8333-C81EBDB9BD71}" sibTransId="{A5FC83DA-F753-4AD6-824D-6D9B6A85BEEE}"/>
    <dgm:cxn modelId="{376AAEC0-14A5-48F0-B974-355DD06C1C46}" type="presOf" srcId="{B0DCBFF6-5445-413C-9B88-0FC245DF5DB8}" destId="{F1529750-3D94-4B0C-94BF-08B5A84861C4}" srcOrd="0" destOrd="0" presId="urn:microsoft.com/office/officeart/2005/8/layout/chevron1"/>
    <dgm:cxn modelId="{2825572E-BFBD-456B-BAB1-422A3C3DB4D3}" srcId="{950CE4DF-4EBD-4432-BC73-B4731CA422B6}" destId="{18BAF195-BAE1-4863-8209-A370F700633F}" srcOrd="2" destOrd="0" parTransId="{5F241B05-E252-42D8-8795-507BDAB45FB0}" sibTransId="{F05EDAAF-727A-4BAC-B584-326DE2A99A2C}"/>
    <dgm:cxn modelId="{201D8168-2228-48D8-A2F4-BCB0500EC132}" srcId="{950CE4DF-4EBD-4432-BC73-B4731CA422B6}" destId="{B0DCBFF6-5445-413C-9B88-0FC245DF5DB8}" srcOrd="5" destOrd="0" parTransId="{6F9094FB-0500-493F-AFA2-D616FFB00A24}" sibTransId="{AA321D39-5D97-4361-83CF-12EB8B29D268}"/>
    <dgm:cxn modelId="{5EC74A30-174A-46DF-9BF2-B28738F0B8D9}" srcId="{950CE4DF-4EBD-4432-BC73-B4731CA422B6}" destId="{5DC833BB-6CB7-4205-B6B5-955A7DD87D8C}" srcOrd="6" destOrd="0" parTransId="{7164B43B-595A-4E68-BB1A-44A2419322D2}" sibTransId="{8C2C1D31-6E25-4599-8198-6A2B24609737}"/>
    <dgm:cxn modelId="{3601CD23-6343-4A6C-BD47-46165D5753B4}" type="presOf" srcId="{4D76B9C1-A7E6-471B-BE4E-49C4263D22AA}" destId="{E0CEF6EE-A482-4B89-8B4B-E07219FDB71F}" srcOrd="0" destOrd="0" presId="urn:microsoft.com/office/officeart/2005/8/layout/chevron1"/>
    <dgm:cxn modelId="{7A102CA5-B4AB-45C2-A494-064CC10FC727}" srcId="{950CE4DF-4EBD-4432-BC73-B4731CA422B6}" destId="{7F84F508-0BC1-4FF1-9287-E5B025435B85}" srcOrd="1" destOrd="0" parTransId="{AA4ADF2E-2A61-4809-A4A8-9DA5524B53F9}" sibTransId="{C0056092-1157-41BB-A06A-3A59098111E9}"/>
    <dgm:cxn modelId="{BB2EE041-94F3-4A8B-AE1A-B438BBC55125}" type="presOf" srcId="{7F84F508-0BC1-4FF1-9287-E5B025435B85}" destId="{5AF08FF6-8FD6-4ED4-BF2D-1D016B480B19}" srcOrd="0" destOrd="0" presId="urn:microsoft.com/office/officeart/2005/8/layout/chevron1"/>
    <dgm:cxn modelId="{2EC1A422-735B-4971-ACA3-A301AF79F42E}" srcId="{950CE4DF-4EBD-4432-BC73-B4731CA422B6}" destId="{4D76B9C1-A7E6-471B-BE4E-49C4263D22AA}" srcOrd="4" destOrd="0" parTransId="{AD6B3230-16E9-4887-9A24-F6C344881061}" sibTransId="{5510DA0B-236B-43A3-9AFC-6F6B63BD6D64}"/>
    <dgm:cxn modelId="{85C1CD2B-B548-4775-B0B5-D25525A2AB3F}" type="presOf" srcId="{60459F6E-2B72-45A1-8549-CE11F4BE75E5}" destId="{53E74DD4-A25D-4B11-8482-14927746F72D}" srcOrd="0" destOrd="0" presId="urn:microsoft.com/office/officeart/2005/8/layout/chevron1"/>
    <dgm:cxn modelId="{E2AC41D5-C10E-4F00-85E0-EAD0A06D1B0C}" type="presOf" srcId="{950CE4DF-4EBD-4432-BC73-B4731CA422B6}" destId="{01C17A29-5D24-401B-8EBA-8BDAB4BBD9FF}" srcOrd="0" destOrd="0" presId="urn:microsoft.com/office/officeart/2005/8/layout/chevron1"/>
    <dgm:cxn modelId="{A75E6C54-4FEB-4C2B-9BCE-18ACE89B75D3}" type="presOf" srcId="{18BAF195-BAE1-4863-8209-A370F700633F}" destId="{C4149BF1-4130-413F-8DD5-29472D525C43}" srcOrd="0" destOrd="0" presId="urn:microsoft.com/office/officeart/2005/8/layout/chevron1"/>
    <dgm:cxn modelId="{F1ADE9CF-1A23-4EF7-8E9C-888DF21BC888}" srcId="{950CE4DF-4EBD-4432-BC73-B4731CA422B6}" destId="{60459F6E-2B72-45A1-8549-CE11F4BE75E5}" srcOrd="3" destOrd="0" parTransId="{FDBC957A-84E3-4F13-BDCA-510400451713}" sibTransId="{4CFB2060-1D1B-4AFF-AF93-2A61E33F9FDF}"/>
    <dgm:cxn modelId="{F4CF438E-BD31-4502-B8C1-638F6A7E844B}" type="presOf" srcId="{C3B2B8E2-0BD5-4D4C-AEC3-5EFF2BF2EAF7}" destId="{A266F6DF-D2B7-4152-82B0-50559BC2FD06}" srcOrd="0" destOrd="0" presId="urn:microsoft.com/office/officeart/2005/8/layout/chevron1"/>
    <dgm:cxn modelId="{5A028B7E-F61B-446C-A202-8C41CDB57951}" type="presOf" srcId="{5DC833BB-6CB7-4205-B6B5-955A7DD87D8C}" destId="{F07906C2-FF24-4E93-B7F6-D7C0BB65F70D}" srcOrd="0" destOrd="0" presId="urn:microsoft.com/office/officeart/2005/8/layout/chevron1"/>
    <dgm:cxn modelId="{AB895583-59A5-495D-925B-85B070EAF85A}" type="presParOf" srcId="{01C17A29-5D24-401B-8EBA-8BDAB4BBD9FF}" destId="{A266F6DF-D2B7-4152-82B0-50559BC2FD06}" srcOrd="0" destOrd="0" presId="urn:microsoft.com/office/officeart/2005/8/layout/chevron1"/>
    <dgm:cxn modelId="{7B5910AD-F867-4CB1-924E-8318046556E1}" type="presParOf" srcId="{01C17A29-5D24-401B-8EBA-8BDAB4BBD9FF}" destId="{49A2CFC3-AB55-49D3-A261-A0AE873C76E2}" srcOrd="1" destOrd="0" presId="urn:microsoft.com/office/officeart/2005/8/layout/chevron1"/>
    <dgm:cxn modelId="{48C20F33-ACA8-45DC-963F-9A964BCFD5D2}" type="presParOf" srcId="{01C17A29-5D24-401B-8EBA-8BDAB4BBD9FF}" destId="{5AF08FF6-8FD6-4ED4-BF2D-1D016B480B19}" srcOrd="2" destOrd="0" presId="urn:microsoft.com/office/officeart/2005/8/layout/chevron1"/>
    <dgm:cxn modelId="{3CF2A0EC-593E-4696-A844-36B2F7682C4F}" type="presParOf" srcId="{01C17A29-5D24-401B-8EBA-8BDAB4BBD9FF}" destId="{C13B9EB7-952D-4DF6-8438-C52950DCF375}" srcOrd="3" destOrd="0" presId="urn:microsoft.com/office/officeart/2005/8/layout/chevron1"/>
    <dgm:cxn modelId="{FA0A0EE5-2735-4121-A5EA-3233CE02747A}" type="presParOf" srcId="{01C17A29-5D24-401B-8EBA-8BDAB4BBD9FF}" destId="{C4149BF1-4130-413F-8DD5-29472D525C43}" srcOrd="4" destOrd="0" presId="urn:microsoft.com/office/officeart/2005/8/layout/chevron1"/>
    <dgm:cxn modelId="{E346D669-BB14-422F-8484-11D05A017FE6}" type="presParOf" srcId="{01C17A29-5D24-401B-8EBA-8BDAB4BBD9FF}" destId="{1793374D-B8C5-43FE-ACAE-442A497D1227}" srcOrd="5" destOrd="0" presId="urn:microsoft.com/office/officeart/2005/8/layout/chevron1"/>
    <dgm:cxn modelId="{8171FE85-CFF4-4FBB-8ECF-A4E3C43378D2}" type="presParOf" srcId="{01C17A29-5D24-401B-8EBA-8BDAB4BBD9FF}" destId="{53E74DD4-A25D-4B11-8482-14927746F72D}" srcOrd="6" destOrd="0" presId="urn:microsoft.com/office/officeart/2005/8/layout/chevron1"/>
    <dgm:cxn modelId="{F3CF7EC6-3195-4240-964B-963BDD9E01F2}" type="presParOf" srcId="{01C17A29-5D24-401B-8EBA-8BDAB4BBD9FF}" destId="{51B9ED5D-1554-4ECD-890B-35E1F874EE6A}" srcOrd="7" destOrd="0" presId="urn:microsoft.com/office/officeart/2005/8/layout/chevron1"/>
    <dgm:cxn modelId="{800F8ED4-59C3-4D7C-BBC8-0392F5B8E5C7}" type="presParOf" srcId="{01C17A29-5D24-401B-8EBA-8BDAB4BBD9FF}" destId="{E0CEF6EE-A482-4B89-8B4B-E07219FDB71F}" srcOrd="8" destOrd="0" presId="urn:microsoft.com/office/officeart/2005/8/layout/chevron1"/>
    <dgm:cxn modelId="{E4320854-7C2A-4C4A-A061-B8A0E883481F}" type="presParOf" srcId="{01C17A29-5D24-401B-8EBA-8BDAB4BBD9FF}" destId="{A169ABE2-0092-44A8-8B74-BBC292DD0C44}" srcOrd="9" destOrd="0" presId="urn:microsoft.com/office/officeart/2005/8/layout/chevron1"/>
    <dgm:cxn modelId="{2B1D9D1D-D1D5-40F0-A127-552E6F6A50F4}" type="presParOf" srcId="{01C17A29-5D24-401B-8EBA-8BDAB4BBD9FF}" destId="{F1529750-3D94-4B0C-94BF-08B5A84861C4}" srcOrd="10" destOrd="0" presId="urn:microsoft.com/office/officeart/2005/8/layout/chevron1"/>
    <dgm:cxn modelId="{5DE2C22F-191F-4CA8-AE93-A1145CEB721E}" type="presParOf" srcId="{01C17A29-5D24-401B-8EBA-8BDAB4BBD9FF}" destId="{6BB0CF30-82DF-4F5B-BD6E-61B68DB3C54F}" srcOrd="11" destOrd="0" presId="urn:microsoft.com/office/officeart/2005/8/layout/chevron1"/>
    <dgm:cxn modelId="{FE18FCBB-7629-4AF8-9A0A-9C4A7FF0CDBA}" type="presParOf" srcId="{01C17A29-5D24-401B-8EBA-8BDAB4BBD9FF}" destId="{F07906C2-FF24-4E93-B7F6-D7C0BB65F70D}" srcOrd="12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C78FF3-6332-4D3E-8509-76617D0478F6}" type="doc">
      <dgm:prSet loTypeId="urn:microsoft.com/office/officeart/2005/8/layout/vList4#1" loCatId="list" qsTypeId="urn:microsoft.com/office/officeart/2005/8/quickstyle/3d2#2" qsCatId="3D" csTypeId="urn:microsoft.com/office/officeart/2005/8/colors/accent2_1" csCatId="accent2" phldr="1"/>
      <dgm:spPr/>
    </dgm:pt>
    <dgm:pt modelId="{BFEB29EF-BAB4-41ED-95E5-AFA581AEFEB9}">
      <dgm:prSet phldrT="[Text]" custT="1"/>
      <dgm:spPr/>
      <dgm:t>
        <a:bodyPr/>
        <a:lstStyle/>
        <a:p>
          <a:r>
            <a:rPr lang="en-US" sz="1600" b="0" dirty="0" err="1">
              <a:latin typeface="Arial" pitchFamily="34" charset="0"/>
              <a:cs typeface="Arial" pitchFamily="34" charset="0"/>
            </a:rPr>
            <a:t>Pemantapan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Kualitas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dan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Akuntabilitas</a:t>
          </a:r>
          <a:r>
            <a:rPr lang="en-US" sz="1600" b="0" dirty="0">
              <a:latin typeface="Arial" pitchFamily="34" charset="0"/>
              <a:cs typeface="Arial" pitchFamily="34" charset="0"/>
            </a:rPr>
            <a:t> Pembangunan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Berbasis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Perdesaan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Melalui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Gerbang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Desa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Menuju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Kabupaten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Tasikmalaya</a:t>
          </a:r>
          <a:r>
            <a:rPr lang="en-US" sz="1600" b="0" dirty="0">
              <a:latin typeface="Arial" pitchFamily="34" charset="0"/>
              <a:cs typeface="Arial" pitchFamily="34" charset="0"/>
            </a:rPr>
            <a:t> yang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Unggul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dan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Mandiri</a:t>
          </a:r>
          <a:endParaRPr lang="id-ID" sz="1600" b="0" dirty="0">
            <a:latin typeface="Arial" pitchFamily="34" charset="0"/>
            <a:cs typeface="Arial" pitchFamily="34" charset="0"/>
          </a:endParaRPr>
        </a:p>
      </dgm:t>
    </dgm:pt>
    <dgm:pt modelId="{76AA3D19-8263-4BA9-80F0-EF124363ED52}" type="parTrans" cxnId="{63B453F9-C43E-48A8-ADE7-D31028307BC6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01EC6DEF-8E5E-43EA-B3B2-3E87A8ACEC30}" type="sibTrans" cxnId="{63B453F9-C43E-48A8-ADE7-D31028307BC6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625BBA02-C185-4539-8CCC-8B3A1719DC77}">
      <dgm:prSet custT="1"/>
      <dgm:spPr/>
      <dgm:t>
        <a:bodyPr/>
        <a:lstStyle/>
        <a:p>
          <a:r>
            <a:rPr lang="en-US" sz="1600" b="0" dirty="0" err="1">
              <a:latin typeface="Arial" pitchFamily="34" charset="0"/>
              <a:cs typeface="Arial" pitchFamily="34" charset="0"/>
            </a:rPr>
            <a:t>Pemantapan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Kualitas</a:t>
          </a:r>
          <a:r>
            <a:rPr lang="en-US" sz="1600" b="0" dirty="0">
              <a:latin typeface="Arial" pitchFamily="34" charset="0"/>
              <a:cs typeface="Arial" pitchFamily="34" charset="0"/>
            </a:rPr>
            <a:t> Pembangunan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Untuk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Meningkatkan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Kesejahteraan</a:t>
          </a:r>
          <a:r>
            <a:rPr lang="en-US" sz="1600" b="0" dirty="0">
              <a:latin typeface="Arial" pitchFamily="34" charset="0"/>
              <a:cs typeface="Arial" pitchFamily="34" charset="0"/>
            </a:rPr>
            <a:t> Masyarakat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Kabupaten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dirty="0" err="1">
              <a:latin typeface="Arial" pitchFamily="34" charset="0"/>
              <a:cs typeface="Arial" pitchFamily="34" charset="0"/>
            </a:rPr>
            <a:t>Tasikmalaya</a:t>
          </a:r>
          <a:endParaRPr lang="id-ID" sz="1600" b="0" dirty="0">
            <a:latin typeface="Arial" pitchFamily="34" charset="0"/>
            <a:cs typeface="Arial" pitchFamily="34" charset="0"/>
          </a:endParaRPr>
        </a:p>
      </dgm:t>
    </dgm:pt>
    <dgm:pt modelId="{2979152D-5AFD-427D-9CD3-0F47F695A136}" type="parTrans" cxnId="{690C6E4B-77FE-4430-8911-F2B466C7A465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295564B5-674C-41FB-B69F-31EBBC56F532}" type="sibTrans" cxnId="{690C6E4B-77FE-4430-8911-F2B466C7A465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C4347338-CC90-4AF1-B153-28301FFFBD4E}">
      <dgm:prSet custT="1"/>
      <dgm:spPr/>
      <dgm:t>
        <a:bodyPr/>
        <a:lstStyle/>
        <a:p>
          <a:r>
            <a:rPr lang="id-ID" sz="1600" dirty="0">
              <a:latin typeface="Arial" pitchFamily="34" charset="0"/>
              <a:cs typeface="Arial" pitchFamily="34" charset="0"/>
            </a:rPr>
            <a:t>Peningkatan produktivitas pertanian, pengembangan destinasi wisata dan pembangunan infrastruktur</a:t>
          </a:r>
          <a:endParaRPr lang="id-ID" sz="1600" b="0" dirty="0">
            <a:latin typeface="Arial" pitchFamily="34" charset="0"/>
            <a:cs typeface="Arial" pitchFamily="34" charset="0"/>
          </a:endParaRPr>
        </a:p>
      </dgm:t>
    </dgm:pt>
    <dgm:pt modelId="{DDA65061-A559-483A-8B99-881A6C4D6D7B}" type="parTrans" cxnId="{006DA68D-BB10-4F1C-94E8-24BD8E3162B8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78EDE2F8-032E-4440-BAE1-9C0CAB77E5FF}" type="sibTrans" cxnId="{006DA68D-BB10-4F1C-94E8-24BD8E3162B8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C9F1165D-FEB2-45A2-A723-1F3AC414872C}">
      <dgm:prSet custT="1"/>
      <dgm:spPr/>
      <dgm:t>
        <a:bodyPr/>
        <a:lstStyle/>
        <a:p>
          <a:r>
            <a:rPr lang="nn-NO" sz="1600" dirty="0">
              <a:latin typeface="Arial" pitchFamily="34" charset="0"/>
              <a:cs typeface="Arial" pitchFamily="34" charset="0"/>
            </a:rPr>
            <a:t>Pengembangan Destinasi Wisata dan Peningkatan Produktivitas dan Nilai Tambah Produk Pertanian serta Pembangunan Infrastruktur Pusat Pemerintahan</a:t>
          </a:r>
          <a:r>
            <a:rPr lang="en-US" sz="1600" b="0" dirty="0">
              <a:latin typeface="Arial" pitchFamily="34" charset="0"/>
              <a:cs typeface="Arial" pitchFamily="34" charset="0"/>
            </a:rPr>
            <a:t> </a:t>
          </a:r>
          <a:endParaRPr lang="id-ID" sz="1600" b="0" dirty="0">
            <a:latin typeface="Arial" pitchFamily="34" charset="0"/>
            <a:cs typeface="Arial" pitchFamily="34" charset="0"/>
          </a:endParaRPr>
        </a:p>
      </dgm:t>
    </dgm:pt>
    <dgm:pt modelId="{246983F7-93BF-49CD-82A0-D72151448DE8}" type="parTrans" cxnId="{BC20FD94-EC7F-4941-812E-288AF0B0C772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E2D3C398-929B-49F8-AD0C-1E87F302B02E}" type="sibTrans" cxnId="{BC20FD94-EC7F-4941-812E-288AF0B0C772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ED0B5DCF-9A39-4339-9DBC-1BC835CA2F5F}">
      <dgm:prSet custT="1"/>
      <dgm:spPr/>
      <dgm:t>
        <a:bodyPr/>
        <a:lstStyle/>
        <a:p>
          <a:r>
            <a:rPr lang="nn-NO" sz="1800" b="1" dirty="0">
              <a:latin typeface="Arial" pitchFamily="34" charset="0"/>
              <a:cs typeface="Arial" pitchFamily="34" charset="0"/>
            </a:rPr>
            <a:t>Pengembangan Destinasi Wisata dan Peningkatan Produktivitas dan Nilai Tambah Produk Pertanian serta Pembangunan Infrastruktur Pusat Pemerintahan</a:t>
          </a:r>
          <a:endParaRPr lang="id-ID" sz="1800" b="1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A68C5B9-4AC6-42AB-84E0-3AF94ED577FB}" type="parTrans" cxnId="{5A0F47B7-A3C7-42E1-9A85-11D2A6ED4A3D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B6D71031-E556-4790-A50E-CF8DE81B83E8}" type="sibTrans" cxnId="{5A0F47B7-A3C7-42E1-9A85-11D2A6ED4A3D}">
      <dgm:prSet/>
      <dgm:spPr/>
      <dgm:t>
        <a:bodyPr/>
        <a:lstStyle/>
        <a:p>
          <a:endParaRPr lang="id-ID" sz="1600">
            <a:latin typeface="Arial" pitchFamily="34" charset="0"/>
            <a:cs typeface="Arial" pitchFamily="34" charset="0"/>
          </a:endParaRPr>
        </a:p>
      </dgm:t>
    </dgm:pt>
    <dgm:pt modelId="{47C983FE-10C1-4CEB-87F9-877415FFDF8C}">
      <dgm:prSet custT="1"/>
      <dgm:spPr/>
      <dgm:t>
        <a:bodyPr/>
        <a:lstStyle/>
        <a:p>
          <a:r>
            <a:rPr lang="nn-NO" sz="1600" dirty="0">
              <a:latin typeface="Arial" pitchFamily="34" charset="0"/>
              <a:cs typeface="Arial" pitchFamily="34" charset="0"/>
            </a:rPr>
            <a:t>Peningkatan Daya Saing Pariwisata dan Produk Pertanian serta Pembangunan Infrastruktur</a:t>
          </a:r>
          <a:endParaRPr lang="id-ID" sz="1600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A3D1878-4644-48BD-AAEE-1413FAF339E7}" type="parTrans" cxnId="{976EB580-2A26-4DBB-BCE5-09C9901223CD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2E8AE285-7548-44DA-945B-600EAB0989F2}" type="sibTrans" cxnId="{976EB580-2A26-4DBB-BCE5-09C9901223CD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DE672ADB-A8B0-468E-9E6C-1A707BEED9FB}" type="pres">
      <dgm:prSet presAssocID="{11C78FF3-6332-4D3E-8509-76617D0478F6}" presName="linear" presStyleCnt="0">
        <dgm:presLayoutVars>
          <dgm:dir/>
          <dgm:resizeHandles val="exact"/>
        </dgm:presLayoutVars>
      </dgm:prSet>
      <dgm:spPr/>
    </dgm:pt>
    <dgm:pt modelId="{68FE21B4-35CD-4BF6-9E8C-1D97A92269B7}" type="pres">
      <dgm:prSet presAssocID="{BFEB29EF-BAB4-41ED-95E5-AFA581AEFEB9}" presName="comp" presStyleCnt="0"/>
      <dgm:spPr/>
    </dgm:pt>
    <dgm:pt modelId="{79B0ADB8-76EB-4A2B-B436-6CF299015962}" type="pres">
      <dgm:prSet presAssocID="{BFEB29EF-BAB4-41ED-95E5-AFA581AEFEB9}" presName="box" presStyleLbl="node1" presStyleIdx="0" presStyleCnt="6" custScaleY="83069" custLinFactNeighborY="0"/>
      <dgm:spPr/>
      <dgm:t>
        <a:bodyPr/>
        <a:lstStyle/>
        <a:p>
          <a:endParaRPr lang="en-US"/>
        </a:p>
      </dgm:t>
    </dgm:pt>
    <dgm:pt modelId="{9DB0BA34-98DF-4BF0-B816-AE26628E376C}" type="pres">
      <dgm:prSet presAssocID="{BFEB29EF-BAB4-41ED-95E5-AFA581AEFEB9}" presName="img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00C60F4-BCE0-434F-B314-7E95C10883E9}" type="pres">
      <dgm:prSet presAssocID="{BFEB29EF-BAB4-41ED-95E5-AFA581AEFEB9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F52C7-9D68-453B-8BAE-E9D34B435E55}" type="pres">
      <dgm:prSet presAssocID="{01EC6DEF-8E5E-43EA-B3B2-3E87A8ACEC30}" presName="spacer" presStyleCnt="0"/>
      <dgm:spPr/>
    </dgm:pt>
    <dgm:pt modelId="{DB726787-D222-44E0-B497-133633BE8B57}" type="pres">
      <dgm:prSet presAssocID="{625BBA02-C185-4539-8CCC-8B3A1719DC77}" presName="comp" presStyleCnt="0"/>
      <dgm:spPr/>
    </dgm:pt>
    <dgm:pt modelId="{0C258E2D-1850-4BFB-BCE3-390245F7597F}" type="pres">
      <dgm:prSet presAssocID="{625BBA02-C185-4539-8CCC-8B3A1719DC77}" presName="box" presStyleLbl="node1" presStyleIdx="1" presStyleCnt="6" custScaleY="66592"/>
      <dgm:spPr/>
      <dgm:t>
        <a:bodyPr/>
        <a:lstStyle/>
        <a:p>
          <a:endParaRPr lang="en-US"/>
        </a:p>
      </dgm:t>
    </dgm:pt>
    <dgm:pt modelId="{7CA9791B-9E63-4D11-ACAD-48BDE80E1C9C}" type="pres">
      <dgm:prSet presAssocID="{625BBA02-C185-4539-8CCC-8B3A1719DC77}" presName="img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26E3983-92DE-4DA8-8F95-AA0F377D3368}" type="pres">
      <dgm:prSet presAssocID="{625BBA02-C185-4539-8CCC-8B3A1719DC77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B9F252-B499-4BC8-A9D0-29BD68C95268}" type="pres">
      <dgm:prSet presAssocID="{295564B5-674C-41FB-B69F-31EBBC56F532}" presName="spacer" presStyleCnt="0"/>
      <dgm:spPr/>
    </dgm:pt>
    <dgm:pt modelId="{6B992ED6-653A-4CD2-B5AF-5CBC1393BAA6}" type="pres">
      <dgm:prSet presAssocID="{C4347338-CC90-4AF1-B153-28301FFFBD4E}" presName="comp" presStyleCnt="0"/>
      <dgm:spPr/>
    </dgm:pt>
    <dgm:pt modelId="{EAD75277-14E0-47DB-AF15-C437E3B91294}" type="pres">
      <dgm:prSet presAssocID="{C4347338-CC90-4AF1-B153-28301FFFBD4E}" presName="box" presStyleLbl="node1" presStyleIdx="2" presStyleCnt="6" custScaleY="61396"/>
      <dgm:spPr/>
      <dgm:t>
        <a:bodyPr/>
        <a:lstStyle/>
        <a:p>
          <a:endParaRPr lang="en-US"/>
        </a:p>
      </dgm:t>
    </dgm:pt>
    <dgm:pt modelId="{45A6B94B-3504-4282-AB75-C719EEA6FB77}" type="pres">
      <dgm:prSet presAssocID="{C4347338-CC90-4AF1-B153-28301FFFBD4E}" presName="img" presStyleLbl="fgImgPlace1" presStyleIdx="2" presStyleCnt="6" custLinFactNeighborX="-398" custLinFactNeighborY="-831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2D3B81B-89B9-450A-BCBD-23B189F84176}" type="pres">
      <dgm:prSet presAssocID="{C4347338-CC90-4AF1-B153-28301FFFBD4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AC5A8-4B2F-4486-A4EE-1C9595F8E4CD}" type="pres">
      <dgm:prSet presAssocID="{78EDE2F8-032E-4440-BAE1-9C0CAB77E5FF}" presName="spacer" presStyleCnt="0"/>
      <dgm:spPr/>
    </dgm:pt>
    <dgm:pt modelId="{C5686CBA-165A-441A-98FB-4ED573B17E88}" type="pres">
      <dgm:prSet presAssocID="{C9F1165D-FEB2-45A2-A723-1F3AC414872C}" presName="comp" presStyleCnt="0"/>
      <dgm:spPr/>
    </dgm:pt>
    <dgm:pt modelId="{2E3C2160-3542-434F-B887-5E75FF94F126}" type="pres">
      <dgm:prSet presAssocID="{C9F1165D-FEB2-45A2-A723-1F3AC414872C}" presName="box" presStyleLbl="node1" presStyleIdx="3" presStyleCnt="6" custLinFactNeighborX="-10744" custLinFactNeighborY="1034"/>
      <dgm:spPr/>
      <dgm:t>
        <a:bodyPr/>
        <a:lstStyle/>
        <a:p>
          <a:endParaRPr lang="en-US"/>
        </a:p>
      </dgm:t>
    </dgm:pt>
    <dgm:pt modelId="{D4E15886-4493-4B1E-84EE-E0EDF9982BDA}" type="pres">
      <dgm:prSet presAssocID="{C9F1165D-FEB2-45A2-A723-1F3AC414872C}" presName="img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23AD09C5-E93B-4855-99D8-BDC6FBD524B0}" type="pres">
      <dgm:prSet presAssocID="{C9F1165D-FEB2-45A2-A723-1F3AC414872C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F31A5-3504-4ECC-934A-CE294F6AA8DD}" type="pres">
      <dgm:prSet presAssocID="{E2D3C398-929B-49F8-AD0C-1E87F302B02E}" presName="spacer" presStyleCnt="0"/>
      <dgm:spPr/>
    </dgm:pt>
    <dgm:pt modelId="{001DA90B-A283-4999-9BF6-92AB83D51932}" type="pres">
      <dgm:prSet presAssocID="{ED0B5DCF-9A39-4339-9DBC-1BC835CA2F5F}" presName="comp" presStyleCnt="0"/>
      <dgm:spPr/>
    </dgm:pt>
    <dgm:pt modelId="{BEEB1492-828B-445E-AA95-9CD10BBAC529}" type="pres">
      <dgm:prSet presAssocID="{ED0B5DCF-9A39-4339-9DBC-1BC835CA2F5F}" presName="box" presStyleLbl="node1" presStyleIdx="4" presStyleCnt="6"/>
      <dgm:spPr/>
      <dgm:t>
        <a:bodyPr/>
        <a:lstStyle/>
        <a:p>
          <a:endParaRPr lang="en-US"/>
        </a:p>
      </dgm:t>
    </dgm:pt>
    <dgm:pt modelId="{E808E7AE-8691-4143-964E-B3771538C1E9}" type="pres">
      <dgm:prSet presAssocID="{ED0B5DCF-9A39-4339-9DBC-1BC835CA2F5F}" presName="img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chemeClr val="accent1">
              <a:lumMod val="40000"/>
              <a:lumOff val="60000"/>
            </a:schemeClr>
          </a:solidFill>
        </a:ln>
      </dgm:spPr>
    </dgm:pt>
    <dgm:pt modelId="{2A822A80-7F22-4767-876F-FA8953132A69}" type="pres">
      <dgm:prSet presAssocID="{ED0B5DCF-9A39-4339-9DBC-1BC835CA2F5F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7548D-93A0-404D-B558-BCAB3F566B49}" type="pres">
      <dgm:prSet presAssocID="{B6D71031-E556-4790-A50E-CF8DE81B83E8}" presName="spacer" presStyleCnt="0"/>
      <dgm:spPr/>
    </dgm:pt>
    <dgm:pt modelId="{51803DA6-56EE-411E-BC60-CA55C4AD09AF}" type="pres">
      <dgm:prSet presAssocID="{47C983FE-10C1-4CEB-87F9-877415FFDF8C}" presName="comp" presStyleCnt="0"/>
      <dgm:spPr/>
    </dgm:pt>
    <dgm:pt modelId="{80AD65F3-2DEE-4296-A5DE-27878A1B0EEB}" type="pres">
      <dgm:prSet presAssocID="{47C983FE-10C1-4CEB-87F9-877415FFDF8C}" presName="box" presStyleLbl="node1" presStyleIdx="5" presStyleCnt="6"/>
      <dgm:spPr/>
      <dgm:t>
        <a:bodyPr/>
        <a:lstStyle/>
        <a:p>
          <a:endParaRPr lang="en-US"/>
        </a:p>
      </dgm:t>
    </dgm:pt>
    <dgm:pt modelId="{19799744-24A8-4BDA-8543-5952B527A52E}" type="pres">
      <dgm:prSet presAssocID="{47C983FE-10C1-4CEB-87F9-877415FFDF8C}" presName="img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A645180D-5106-48AC-8A7D-AF3E09E44E71}" type="pres">
      <dgm:prSet presAssocID="{47C983FE-10C1-4CEB-87F9-877415FFDF8C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777E3E-F77A-4C3F-81E3-F578B48F7686}" type="presOf" srcId="{C4347338-CC90-4AF1-B153-28301FFFBD4E}" destId="{EAD75277-14E0-47DB-AF15-C437E3B91294}" srcOrd="0" destOrd="0" presId="urn:microsoft.com/office/officeart/2005/8/layout/vList4#1"/>
    <dgm:cxn modelId="{D6CC8999-0612-4728-BF93-761E11F56894}" type="presOf" srcId="{C4347338-CC90-4AF1-B153-28301FFFBD4E}" destId="{42D3B81B-89B9-450A-BCBD-23B189F84176}" srcOrd="1" destOrd="0" presId="urn:microsoft.com/office/officeart/2005/8/layout/vList4#1"/>
    <dgm:cxn modelId="{4F91AF31-20A8-423F-B19D-CB48576ECD4D}" type="presOf" srcId="{BFEB29EF-BAB4-41ED-95E5-AFA581AEFEB9}" destId="{D00C60F4-BCE0-434F-B314-7E95C10883E9}" srcOrd="1" destOrd="0" presId="urn:microsoft.com/office/officeart/2005/8/layout/vList4#1"/>
    <dgm:cxn modelId="{D4D5C683-609D-4816-BD76-114E8F23E901}" type="presOf" srcId="{47C983FE-10C1-4CEB-87F9-877415FFDF8C}" destId="{80AD65F3-2DEE-4296-A5DE-27878A1B0EEB}" srcOrd="0" destOrd="0" presId="urn:microsoft.com/office/officeart/2005/8/layout/vList4#1"/>
    <dgm:cxn modelId="{690C6E4B-77FE-4430-8911-F2B466C7A465}" srcId="{11C78FF3-6332-4D3E-8509-76617D0478F6}" destId="{625BBA02-C185-4539-8CCC-8B3A1719DC77}" srcOrd="1" destOrd="0" parTransId="{2979152D-5AFD-427D-9CD3-0F47F695A136}" sibTransId="{295564B5-674C-41FB-B69F-31EBBC56F532}"/>
    <dgm:cxn modelId="{217746F4-7DE7-4D5F-8799-B857F974D13A}" type="presOf" srcId="{11C78FF3-6332-4D3E-8509-76617D0478F6}" destId="{DE672ADB-A8B0-468E-9E6C-1A707BEED9FB}" srcOrd="0" destOrd="0" presId="urn:microsoft.com/office/officeart/2005/8/layout/vList4#1"/>
    <dgm:cxn modelId="{7C24F25D-105A-474D-814F-443D33555CB9}" type="presOf" srcId="{625BBA02-C185-4539-8CCC-8B3A1719DC77}" destId="{826E3983-92DE-4DA8-8F95-AA0F377D3368}" srcOrd="1" destOrd="0" presId="urn:microsoft.com/office/officeart/2005/8/layout/vList4#1"/>
    <dgm:cxn modelId="{5A0F47B7-A3C7-42E1-9A85-11D2A6ED4A3D}" srcId="{11C78FF3-6332-4D3E-8509-76617D0478F6}" destId="{ED0B5DCF-9A39-4339-9DBC-1BC835CA2F5F}" srcOrd="4" destOrd="0" parTransId="{2A68C5B9-4AC6-42AB-84E0-3AF94ED577FB}" sibTransId="{B6D71031-E556-4790-A50E-CF8DE81B83E8}"/>
    <dgm:cxn modelId="{C128612E-FA77-4016-A961-4ED2CB55E708}" type="presOf" srcId="{ED0B5DCF-9A39-4339-9DBC-1BC835CA2F5F}" destId="{2A822A80-7F22-4767-876F-FA8953132A69}" srcOrd="1" destOrd="0" presId="urn:microsoft.com/office/officeart/2005/8/layout/vList4#1"/>
    <dgm:cxn modelId="{1D6F6B8A-AB41-40CD-BF00-E5E527E8FA90}" type="presOf" srcId="{BFEB29EF-BAB4-41ED-95E5-AFA581AEFEB9}" destId="{79B0ADB8-76EB-4A2B-B436-6CF299015962}" srcOrd="0" destOrd="0" presId="urn:microsoft.com/office/officeart/2005/8/layout/vList4#1"/>
    <dgm:cxn modelId="{63B453F9-C43E-48A8-ADE7-D31028307BC6}" srcId="{11C78FF3-6332-4D3E-8509-76617D0478F6}" destId="{BFEB29EF-BAB4-41ED-95E5-AFA581AEFEB9}" srcOrd="0" destOrd="0" parTransId="{76AA3D19-8263-4BA9-80F0-EF124363ED52}" sibTransId="{01EC6DEF-8E5E-43EA-B3B2-3E87A8ACEC30}"/>
    <dgm:cxn modelId="{A3506844-8BE5-44A8-B4A8-4CFEA23B74A2}" type="presOf" srcId="{C9F1165D-FEB2-45A2-A723-1F3AC414872C}" destId="{2E3C2160-3542-434F-B887-5E75FF94F126}" srcOrd="0" destOrd="0" presId="urn:microsoft.com/office/officeart/2005/8/layout/vList4#1"/>
    <dgm:cxn modelId="{A6D31CB3-FFFF-4970-97B5-B0EAD47E7E22}" type="presOf" srcId="{ED0B5DCF-9A39-4339-9DBC-1BC835CA2F5F}" destId="{BEEB1492-828B-445E-AA95-9CD10BBAC529}" srcOrd="0" destOrd="0" presId="urn:microsoft.com/office/officeart/2005/8/layout/vList4#1"/>
    <dgm:cxn modelId="{73C19468-F6EB-49BD-A3AF-D0699A54BB10}" type="presOf" srcId="{47C983FE-10C1-4CEB-87F9-877415FFDF8C}" destId="{A645180D-5106-48AC-8A7D-AF3E09E44E71}" srcOrd="1" destOrd="0" presId="urn:microsoft.com/office/officeart/2005/8/layout/vList4#1"/>
    <dgm:cxn modelId="{006DA68D-BB10-4F1C-94E8-24BD8E3162B8}" srcId="{11C78FF3-6332-4D3E-8509-76617D0478F6}" destId="{C4347338-CC90-4AF1-B153-28301FFFBD4E}" srcOrd="2" destOrd="0" parTransId="{DDA65061-A559-483A-8B99-881A6C4D6D7B}" sibTransId="{78EDE2F8-032E-4440-BAE1-9C0CAB77E5FF}"/>
    <dgm:cxn modelId="{F984281D-6445-4A2F-B59C-9F8B81086387}" type="presOf" srcId="{C9F1165D-FEB2-45A2-A723-1F3AC414872C}" destId="{23AD09C5-E93B-4855-99D8-BDC6FBD524B0}" srcOrd="1" destOrd="0" presId="urn:microsoft.com/office/officeart/2005/8/layout/vList4#1"/>
    <dgm:cxn modelId="{BC20FD94-EC7F-4941-812E-288AF0B0C772}" srcId="{11C78FF3-6332-4D3E-8509-76617D0478F6}" destId="{C9F1165D-FEB2-45A2-A723-1F3AC414872C}" srcOrd="3" destOrd="0" parTransId="{246983F7-93BF-49CD-82A0-D72151448DE8}" sibTransId="{E2D3C398-929B-49F8-AD0C-1E87F302B02E}"/>
    <dgm:cxn modelId="{DA63AEFF-5F5F-4D7E-9438-8E27D6C07C54}" type="presOf" srcId="{625BBA02-C185-4539-8CCC-8B3A1719DC77}" destId="{0C258E2D-1850-4BFB-BCE3-390245F7597F}" srcOrd="0" destOrd="0" presId="urn:microsoft.com/office/officeart/2005/8/layout/vList4#1"/>
    <dgm:cxn modelId="{976EB580-2A26-4DBB-BCE5-09C9901223CD}" srcId="{11C78FF3-6332-4D3E-8509-76617D0478F6}" destId="{47C983FE-10C1-4CEB-87F9-877415FFDF8C}" srcOrd="5" destOrd="0" parTransId="{AA3D1878-4644-48BD-AAEE-1413FAF339E7}" sibTransId="{2E8AE285-7548-44DA-945B-600EAB0989F2}"/>
    <dgm:cxn modelId="{5DE21299-93EB-40C2-84C6-2EAAF1382196}" type="presParOf" srcId="{DE672ADB-A8B0-468E-9E6C-1A707BEED9FB}" destId="{68FE21B4-35CD-4BF6-9E8C-1D97A92269B7}" srcOrd="0" destOrd="0" presId="urn:microsoft.com/office/officeart/2005/8/layout/vList4#1"/>
    <dgm:cxn modelId="{0D112451-05C9-40E7-AF1C-62C65FC33BE0}" type="presParOf" srcId="{68FE21B4-35CD-4BF6-9E8C-1D97A92269B7}" destId="{79B0ADB8-76EB-4A2B-B436-6CF299015962}" srcOrd="0" destOrd="0" presId="urn:microsoft.com/office/officeart/2005/8/layout/vList4#1"/>
    <dgm:cxn modelId="{351636A7-78DF-4E3C-B1EC-7AA1EC126624}" type="presParOf" srcId="{68FE21B4-35CD-4BF6-9E8C-1D97A92269B7}" destId="{9DB0BA34-98DF-4BF0-B816-AE26628E376C}" srcOrd="1" destOrd="0" presId="urn:microsoft.com/office/officeart/2005/8/layout/vList4#1"/>
    <dgm:cxn modelId="{8825E891-41C1-4B06-B91D-794F52B7194A}" type="presParOf" srcId="{68FE21B4-35CD-4BF6-9E8C-1D97A92269B7}" destId="{D00C60F4-BCE0-434F-B314-7E95C10883E9}" srcOrd="2" destOrd="0" presId="urn:microsoft.com/office/officeart/2005/8/layout/vList4#1"/>
    <dgm:cxn modelId="{76C0AADF-0118-47A6-8FF0-4F89850207FC}" type="presParOf" srcId="{DE672ADB-A8B0-468E-9E6C-1A707BEED9FB}" destId="{3AAF52C7-9D68-453B-8BAE-E9D34B435E55}" srcOrd="1" destOrd="0" presId="urn:microsoft.com/office/officeart/2005/8/layout/vList4#1"/>
    <dgm:cxn modelId="{06833060-66EE-4077-A65B-4A7B803DB1F4}" type="presParOf" srcId="{DE672ADB-A8B0-468E-9E6C-1A707BEED9FB}" destId="{DB726787-D222-44E0-B497-133633BE8B57}" srcOrd="2" destOrd="0" presId="urn:microsoft.com/office/officeart/2005/8/layout/vList4#1"/>
    <dgm:cxn modelId="{D585034E-F7AF-4A35-9D1B-D3A437A390EE}" type="presParOf" srcId="{DB726787-D222-44E0-B497-133633BE8B57}" destId="{0C258E2D-1850-4BFB-BCE3-390245F7597F}" srcOrd="0" destOrd="0" presId="urn:microsoft.com/office/officeart/2005/8/layout/vList4#1"/>
    <dgm:cxn modelId="{CAE7BD73-4ECB-443A-A35B-D42245039069}" type="presParOf" srcId="{DB726787-D222-44E0-B497-133633BE8B57}" destId="{7CA9791B-9E63-4D11-ACAD-48BDE80E1C9C}" srcOrd="1" destOrd="0" presId="urn:microsoft.com/office/officeart/2005/8/layout/vList4#1"/>
    <dgm:cxn modelId="{A37725A9-9B9E-4590-9D38-A0B4F8A12FDD}" type="presParOf" srcId="{DB726787-D222-44E0-B497-133633BE8B57}" destId="{826E3983-92DE-4DA8-8F95-AA0F377D3368}" srcOrd="2" destOrd="0" presId="urn:microsoft.com/office/officeart/2005/8/layout/vList4#1"/>
    <dgm:cxn modelId="{AE8831E3-BDD6-4C3D-820F-38BC16F9EDE7}" type="presParOf" srcId="{DE672ADB-A8B0-468E-9E6C-1A707BEED9FB}" destId="{15B9F252-B499-4BC8-A9D0-29BD68C95268}" srcOrd="3" destOrd="0" presId="urn:microsoft.com/office/officeart/2005/8/layout/vList4#1"/>
    <dgm:cxn modelId="{A411F1B3-E0F7-4591-A81E-DB9B96A0AEA8}" type="presParOf" srcId="{DE672ADB-A8B0-468E-9E6C-1A707BEED9FB}" destId="{6B992ED6-653A-4CD2-B5AF-5CBC1393BAA6}" srcOrd="4" destOrd="0" presId="urn:microsoft.com/office/officeart/2005/8/layout/vList4#1"/>
    <dgm:cxn modelId="{A4C8BF0E-CFCF-4307-92D9-07BA33E2E37D}" type="presParOf" srcId="{6B992ED6-653A-4CD2-B5AF-5CBC1393BAA6}" destId="{EAD75277-14E0-47DB-AF15-C437E3B91294}" srcOrd="0" destOrd="0" presId="urn:microsoft.com/office/officeart/2005/8/layout/vList4#1"/>
    <dgm:cxn modelId="{E4341AFE-E80E-43B5-ABC2-7AB442BF98FB}" type="presParOf" srcId="{6B992ED6-653A-4CD2-B5AF-5CBC1393BAA6}" destId="{45A6B94B-3504-4282-AB75-C719EEA6FB77}" srcOrd="1" destOrd="0" presId="urn:microsoft.com/office/officeart/2005/8/layout/vList4#1"/>
    <dgm:cxn modelId="{475D4FDD-A17A-4785-9781-5BB8050BA061}" type="presParOf" srcId="{6B992ED6-653A-4CD2-B5AF-5CBC1393BAA6}" destId="{42D3B81B-89B9-450A-BCBD-23B189F84176}" srcOrd="2" destOrd="0" presId="urn:microsoft.com/office/officeart/2005/8/layout/vList4#1"/>
    <dgm:cxn modelId="{0C75B4D9-3944-44E4-A89C-B50AFED7927F}" type="presParOf" srcId="{DE672ADB-A8B0-468E-9E6C-1A707BEED9FB}" destId="{928AC5A8-4B2F-4486-A4EE-1C9595F8E4CD}" srcOrd="5" destOrd="0" presId="urn:microsoft.com/office/officeart/2005/8/layout/vList4#1"/>
    <dgm:cxn modelId="{B5E115CA-5E7B-450C-AB16-48775FF4A596}" type="presParOf" srcId="{DE672ADB-A8B0-468E-9E6C-1A707BEED9FB}" destId="{C5686CBA-165A-441A-98FB-4ED573B17E88}" srcOrd="6" destOrd="0" presId="urn:microsoft.com/office/officeart/2005/8/layout/vList4#1"/>
    <dgm:cxn modelId="{84C952E8-B3DB-40A7-B6E2-A3F72E0150A5}" type="presParOf" srcId="{C5686CBA-165A-441A-98FB-4ED573B17E88}" destId="{2E3C2160-3542-434F-B887-5E75FF94F126}" srcOrd="0" destOrd="0" presId="urn:microsoft.com/office/officeart/2005/8/layout/vList4#1"/>
    <dgm:cxn modelId="{ADCC337E-3790-4B6B-BFE8-D5B42A09BB0B}" type="presParOf" srcId="{C5686CBA-165A-441A-98FB-4ED573B17E88}" destId="{D4E15886-4493-4B1E-84EE-E0EDF9982BDA}" srcOrd="1" destOrd="0" presId="urn:microsoft.com/office/officeart/2005/8/layout/vList4#1"/>
    <dgm:cxn modelId="{021E217C-0124-403A-A0B3-2AEFE6102EEE}" type="presParOf" srcId="{C5686CBA-165A-441A-98FB-4ED573B17E88}" destId="{23AD09C5-E93B-4855-99D8-BDC6FBD524B0}" srcOrd="2" destOrd="0" presId="urn:microsoft.com/office/officeart/2005/8/layout/vList4#1"/>
    <dgm:cxn modelId="{1039883F-E766-40F8-8414-E5CE0AD88706}" type="presParOf" srcId="{DE672ADB-A8B0-468E-9E6C-1A707BEED9FB}" destId="{755F31A5-3504-4ECC-934A-CE294F6AA8DD}" srcOrd="7" destOrd="0" presId="urn:microsoft.com/office/officeart/2005/8/layout/vList4#1"/>
    <dgm:cxn modelId="{EB408E26-0CD0-4742-A909-F3D4638EA634}" type="presParOf" srcId="{DE672ADB-A8B0-468E-9E6C-1A707BEED9FB}" destId="{001DA90B-A283-4999-9BF6-92AB83D51932}" srcOrd="8" destOrd="0" presId="urn:microsoft.com/office/officeart/2005/8/layout/vList4#1"/>
    <dgm:cxn modelId="{D95682E4-C74D-4999-8ED1-DEA0DAB37981}" type="presParOf" srcId="{001DA90B-A283-4999-9BF6-92AB83D51932}" destId="{BEEB1492-828B-445E-AA95-9CD10BBAC529}" srcOrd="0" destOrd="0" presId="urn:microsoft.com/office/officeart/2005/8/layout/vList4#1"/>
    <dgm:cxn modelId="{0CE85DA7-01D8-49E6-B60C-7209A8B0785E}" type="presParOf" srcId="{001DA90B-A283-4999-9BF6-92AB83D51932}" destId="{E808E7AE-8691-4143-964E-B3771538C1E9}" srcOrd="1" destOrd="0" presId="urn:microsoft.com/office/officeart/2005/8/layout/vList4#1"/>
    <dgm:cxn modelId="{D602FC1A-BA2B-4547-A9FF-9697869CCC9C}" type="presParOf" srcId="{001DA90B-A283-4999-9BF6-92AB83D51932}" destId="{2A822A80-7F22-4767-876F-FA8953132A69}" srcOrd="2" destOrd="0" presId="urn:microsoft.com/office/officeart/2005/8/layout/vList4#1"/>
    <dgm:cxn modelId="{DC75B413-70AE-4284-A07F-8F3B077B533A}" type="presParOf" srcId="{DE672ADB-A8B0-468E-9E6C-1A707BEED9FB}" destId="{26B7548D-93A0-404D-B558-BCAB3F566B49}" srcOrd="9" destOrd="0" presId="urn:microsoft.com/office/officeart/2005/8/layout/vList4#1"/>
    <dgm:cxn modelId="{B6A1A9D2-9175-4C75-A213-0B693EA8706D}" type="presParOf" srcId="{DE672ADB-A8B0-468E-9E6C-1A707BEED9FB}" destId="{51803DA6-56EE-411E-BC60-CA55C4AD09AF}" srcOrd="10" destOrd="0" presId="urn:microsoft.com/office/officeart/2005/8/layout/vList4#1"/>
    <dgm:cxn modelId="{07A4A39B-662F-4EA9-80E8-CDAB4A10ED76}" type="presParOf" srcId="{51803DA6-56EE-411E-BC60-CA55C4AD09AF}" destId="{80AD65F3-2DEE-4296-A5DE-27878A1B0EEB}" srcOrd="0" destOrd="0" presId="urn:microsoft.com/office/officeart/2005/8/layout/vList4#1"/>
    <dgm:cxn modelId="{FBC3C2B6-8726-4D25-B6C6-CA6230EA9149}" type="presParOf" srcId="{51803DA6-56EE-411E-BC60-CA55C4AD09AF}" destId="{19799744-24A8-4BDA-8543-5952B527A52E}" srcOrd="1" destOrd="0" presId="urn:microsoft.com/office/officeart/2005/8/layout/vList4#1"/>
    <dgm:cxn modelId="{FCBC006D-2E31-4468-A8F6-94B10361B7F5}" type="presParOf" srcId="{51803DA6-56EE-411E-BC60-CA55C4AD09AF}" destId="{A645180D-5106-48AC-8A7D-AF3E09E44E71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63336-FC34-4909-91D9-0ABF407391C6}">
      <dsp:nvSpPr>
        <dsp:cNvPr id="0" name=""/>
        <dsp:cNvSpPr/>
      </dsp:nvSpPr>
      <dsp:spPr>
        <a:xfrm>
          <a:off x="765" y="0"/>
          <a:ext cx="5469139" cy="1144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000" b="1" kern="1200" dirty="0">
              <a:latin typeface="Arial Narrow" panose="020B0606020202030204" pitchFamily="34" charset="0"/>
            </a:rPr>
            <a:t>Tahapan Rencana Pembangunan Tahun 2020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34295" y="33530"/>
        <a:ext cx="4233803" cy="1077747"/>
      </dsp:txXfrm>
    </dsp:sp>
    <dsp:sp modelId="{D4F5F8B0-175F-4530-B87E-FFBF006C5ED1}">
      <dsp:nvSpPr>
        <dsp:cNvPr id="0" name=""/>
        <dsp:cNvSpPr/>
      </dsp:nvSpPr>
      <dsp:spPr>
        <a:xfrm>
          <a:off x="482571" y="1335608"/>
          <a:ext cx="5469139" cy="1144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err="1">
              <a:latin typeface="Arial Narrow" panose="020B0606020202030204" pitchFamily="34" charset="0"/>
            </a:rPr>
            <a:t>Isu</a:t>
          </a:r>
          <a:r>
            <a:rPr lang="en-US" sz="3000" b="1" kern="1200" dirty="0">
              <a:latin typeface="Arial Narrow" panose="020B0606020202030204" pitchFamily="34" charset="0"/>
            </a:rPr>
            <a:t> </a:t>
          </a:r>
          <a:r>
            <a:rPr lang="en-US" sz="3000" b="1" kern="1200" dirty="0" err="1">
              <a:latin typeface="Arial Narrow" panose="020B0606020202030204" pitchFamily="34" charset="0"/>
            </a:rPr>
            <a:t>Strategis</a:t>
          </a:r>
          <a:r>
            <a:rPr lang="en-US" sz="3000" b="1" kern="1200" dirty="0">
              <a:latin typeface="Arial Narrow" panose="020B0606020202030204" pitchFamily="34" charset="0"/>
            </a:rPr>
            <a:t> </a:t>
          </a:r>
          <a:r>
            <a:rPr lang="en-US" sz="3000" b="1" kern="1200" dirty="0" err="1">
              <a:latin typeface="Arial Narrow" panose="020B0606020202030204" pitchFamily="34" charset="0"/>
            </a:rPr>
            <a:t>dan</a:t>
          </a:r>
          <a:r>
            <a:rPr lang="en-US" sz="3000" b="1" kern="1200" dirty="0">
              <a:latin typeface="Arial Narrow" panose="020B0606020202030204" pitchFamily="34" charset="0"/>
            </a:rPr>
            <a:t> </a:t>
          </a:r>
          <a:r>
            <a:rPr lang="en-US" sz="3000" b="1" kern="1200" dirty="0" err="1">
              <a:solidFill>
                <a:schemeClr val="bg1"/>
              </a:solidFill>
              <a:latin typeface="Arial Narrow" panose="020B0606020202030204" pitchFamily="34" charset="0"/>
            </a:rPr>
            <a:t>Prioritas</a:t>
          </a:r>
          <a:r>
            <a:rPr lang="en-US" sz="3000" b="1" kern="1200" dirty="0">
              <a:solidFill>
                <a:schemeClr val="bg1"/>
              </a:solidFill>
              <a:latin typeface="Arial Narrow" panose="020B0606020202030204" pitchFamily="34" charset="0"/>
            </a:rPr>
            <a:t> Pembangunan 2020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516101" y="1369138"/>
        <a:ext cx="4175383" cy="1077747"/>
      </dsp:txXfrm>
    </dsp:sp>
    <dsp:sp modelId="{0B930EF4-D72A-48C5-AC40-5A3628DCEDC9}">
      <dsp:nvSpPr>
        <dsp:cNvPr id="0" name=""/>
        <dsp:cNvSpPr/>
      </dsp:nvSpPr>
      <dsp:spPr>
        <a:xfrm>
          <a:off x="965142" y="2671216"/>
          <a:ext cx="5469139" cy="1144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err="1">
              <a:solidFill>
                <a:schemeClr val="bg1"/>
              </a:solidFill>
              <a:latin typeface="Arial Narrow" panose="020B0606020202030204" pitchFamily="34" charset="0"/>
            </a:rPr>
            <a:t>Rencana</a:t>
          </a:r>
          <a:r>
            <a:rPr lang="en-US" sz="3000" b="1" kern="1200" dirty="0">
              <a:solidFill>
                <a:schemeClr val="bg1"/>
              </a:solidFill>
              <a:latin typeface="Arial Narrow" panose="020B0606020202030204" pitchFamily="34" charset="0"/>
            </a:rPr>
            <a:t> Pembangunan 2020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998672" y="2704746"/>
        <a:ext cx="4175383" cy="1077747"/>
      </dsp:txXfrm>
    </dsp:sp>
    <dsp:sp modelId="{98BACD23-FE29-4813-8497-09627399C51F}">
      <dsp:nvSpPr>
        <dsp:cNvPr id="0" name=""/>
        <dsp:cNvSpPr/>
      </dsp:nvSpPr>
      <dsp:spPr>
        <a:xfrm>
          <a:off x="4725015" y="868145"/>
          <a:ext cx="744124" cy="7441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>
        <a:off x="4892443" y="868145"/>
        <a:ext cx="409268" cy="559953"/>
      </dsp:txXfrm>
    </dsp:sp>
    <dsp:sp modelId="{1ADBD197-5384-4DA1-A2BB-BAEB72E761D4}">
      <dsp:nvSpPr>
        <dsp:cNvPr id="0" name=""/>
        <dsp:cNvSpPr/>
      </dsp:nvSpPr>
      <dsp:spPr>
        <a:xfrm>
          <a:off x="5207586" y="2196121"/>
          <a:ext cx="744124" cy="7441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>
        <a:off x="5375014" y="2196121"/>
        <a:ext cx="409268" cy="559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6F6DF-D2B7-4152-82B0-50559BC2FD06}">
      <dsp:nvSpPr>
        <dsp:cNvPr id="0" name=""/>
        <dsp:cNvSpPr/>
      </dsp:nvSpPr>
      <dsp:spPr>
        <a:xfrm>
          <a:off x="3972" y="0"/>
          <a:ext cx="1607997" cy="579196"/>
        </a:xfrm>
        <a:prstGeom prst="chevron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DESEMBER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2018</a:t>
          </a:r>
        </a:p>
      </dsp:txBody>
      <dsp:txXfrm>
        <a:off x="293570" y="0"/>
        <a:ext cx="1028801" cy="579196"/>
      </dsp:txXfrm>
    </dsp:sp>
    <dsp:sp modelId="{5AF08FF6-8FD6-4ED4-BF2D-1D016B480B19}">
      <dsp:nvSpPr>
        <dsp:cNvPr id="0" name=""/>
        <dsp:cNvSpPr/>
      </dsp:nvSpPr>
      <dsp:spPr>
        <a:xfrm>
          <a:off x="1316945" y="0"/>
          <a:ext cx="2950237" cy="579196"/>
        </a:xfrm>
        <a:prstGeom prst="chevron">
          <a:avLst/>
        </a:prstGeom>
        <a:solidFill>
          <a:schemeClr val="accent4">
            <a:shade val="80000"/>
            <a:hueOff val="-85547"/>
            <a:satOff val="0"/>
            <a:lumOff val="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JANUARI 2019</a:t>
          </a:r>
        </a:p>
      </dsp:txBody>
      <dsp:txXfrm>
        <a:off x="1606543" y="0"/>
        <a:ext cx="2371041" cy="579196"/>
      </dsp:txXfrm>
    </dsp:sp>
    <dsp:sp modelId="{C4149BF1-4130-413F-8DD5-29472D525C43}">
      <dsp:nvSpPr>
        <dsp:cNvPr id="0" name=""/>
        <dsp:cNvSpPr/>
      </dsp:nvSpPr>
      <dsp:spPr>
        <a:xfrm>
          <a:off x="3972160" y="0"/>
          <a:ext cx="2950237" cy="579196"/>
        </a:xfrm>
        <a:prstGeom prst="chevron">
          <a:avLst/>
        </a:prstGeom>
        <a:solidFill>
          <a:schemeClr val="accent4">
            <a:shade val="80000"/>
            <a:hueOff val="-171094"/>
            <a:satOff val="0"/>
            <a:lumOff val="112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FEBRUARI 2019</a:t>
          </a:r>
        </a:p>
      </dsp:txBody>
      <dsp:txXfrm>
        <a:off x="4261758" y="0"/>
        <a:ext cx="2371041" cy="579196"/>
      </dsp:txXfrm>
    </dsp:sp>
    <dsp:sp modelId="{53E74DD4-A25D-4B11-8482-14927746F72D}">
      <dsp:nvSpPr>
        <dsp:cNvPr id="0" name=""/>
        <dsp:cNvSpPr/>
      </dsp:nvSpPr>
      <dsp:spPr>
        <a:xfrm>
          <a:off x="6682236" y="0"/>
          <a:ext cx="2950237" cy="579196"/>
        </a:xfrm>
        <a:prstGeom prst="chevron">
          <a:avLst/>
        </a:prstGeom>
        <a:solidFill>
          <a:schemeClr val="accent4">
            <a:shade val="80000"/>
            <a:hueOff val="-256642"/>
            <a:satOff val="0"/>
            <a:lumOff val="169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MARET 2019</a:t>
          </a:r>
        </a:p>
      </dsp:txBody>
      <dsp:txXfrm>
        <a:off x="6971834" y="0"/>
        <a:ext cx="2371041" cy="579196"/>
      </dsp:txXfrm>
    </dsp:sp>
    <dsp:sp modelId="{E0CEF6EE-A482-4B89-8B4B-E07219FDB71F}">
      <dsp:nvSpPr>
        <dsp:cNvPr id="0" name=""/>
        <dsp:cNvSpPr/>
      </dsp:nvSpPr>
      <dsp:spPr>
        <a:xfrm>
          <a:off x="9282588" y="0"/>
          <a:ext cx="998980" cy="579196"/>
        </a:xfrm>
        <a:prstGeom prst="chevron">
          <a:avLst/>
        </a:prstGeom>
        <a:solidFill>
          <a:schemeClr val="accent4">
            <a:shade val="80000"/>
            <a:hueOff val="-342189"/>
            <a:satOff val="0"/>
            <a:lumOff val="225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100" b="1" kern="1200" dirty="0"/>
            <a:t>APRIL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100" b="1" kern="1200" dirty="0"/>
            <a:t>2019</a:t>
          </a:r>
        </a:p>
      </dsp:txBody>
      <dsp:txXfrm>
        <a:off x="9572186" y="0"/>
        <a:ext cx="419784" cy="579196"/>
      </dsp:txXfrm>
    </dsp:sp>
    <dsp:sp modelId="{F1529750-3D94-4B0C-94BF-08B5A84861C4}">
      <dsp:nvSpPr>
        <dsp:cNvPr id="0" name=""/>
        <dsp:cNvSpPr/>
      </dsp:nvSpPr>
      <dsp:spPr>
        <a:xfrm>
          <a:off x="9986544" y="0"/>
          <a:ext cx="956201" cy="579196"/>
        </a:xfrm>
        <a:prstGeom prst="chevron">
          <a:avLst/>
        </a:prstGeom>
        <a:solidFill>
          <a:schemeClr val="accent4">
            <a:shade val="80000"/>
            <a:hueOff val="-427736"/>
            <a:satOff val="0"/>
            <a:lumOff val="28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MEI 2019</a:t>
          </a:r>
        </a:p>
      </dsp:txBody>
      <dsp:txXfrm>
        <a:off x="10276142" y="0"/>
        <a:ext cx="377005" cy="579196"/>
      </dsp:txXfrm>
    </dsp:sp>
    <dsp:sp modelId="{F07906C2-FF24-4E93-B7F6-D7C0BB65F70D}">
      <dsp:nvSpPr>
        <dsp:cNvPr id="0" name=""/>
        <dsp:cNvSpPr/>
      </dsp:nvSpPr>
      <dsp:spPr>
        <a:xfrm>
          <a:off x="10647722" y="0"/>
          <a:ext cx="1126253" cy="579196"/>
        </a:xfrm>
        <a:prstGeom prst="chevron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JUNI 2019</a:t>
          </a:r>
        </a:p>
      </dsp:txBody>
      <dsp:txXfrm>
        <a:off x="10937320" y="0"/>
        <a:ext cx="547057" cy="5791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0ADB8-76EB-4A2B-B436-6CF299015962}">
      <dsp:nvSpPr>
        <dsp:cNvPr id="0" name=""/>
        <dsp:cNvSpPr/>
      </dsp:nvSpPr>
      <dsp:spPr>
        <a:xfrm>
          <a:off x="0" y="0"/>
          <a:ext cx="10242176" cy="7176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l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err="1">
              <a:latin typeface="Arial" pitchFamily="34" charset="0"/>
              <a:cs typeface="Arial" pitchFamily="34" charset="0"/>
            </a:rPr>
            <a:t>Pemantapan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Kualitas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dan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Akuntabilitas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Pembangunan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Berbasis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Perdesaan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Melalui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Gerbang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Desa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Menuju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Kabupaten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Tasikmalaya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yang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Unggul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dan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Mandiri</a:t>
          </a:r>
          <a:endParaRPr lang="id-ID" sz="1600" b="0" kern="1200" dirty="0">
            <a:latin typeface="Arial" pitchFamily="34" charset="0"/>
            <a:cs typeface="Arial" pitchFamily="34" charset="0"/>
          </a:endParaRPr>
        </a:p>
      </dsp:txBody>
      <dsp:txXfrm>
        <a:off x="2134825" y="0"/>
        <a:ext cx="8107351" cy="717637"/>
      </dsp:txXfrm>
    </dsp:sp>
    <dsp:sp modelId="{9DB0BA34-98DF-4BF0-B816-AE26628E376C}">
      <dsp:nvSpPr>
        <dsp:cNvPr id="0" name=""/>
        <dsp:cNvSpPr/>
      </dsp:nvSpPr>
      <dsp:spPr>
        <a:xfrm>
          <a:off x="86390" y="13256"/>
          <a:ext cx="2048435" cy="6911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258E2D-1850-4BFB-BCE3-390245F7597F}">
      <dsp:nvSpPr>
        <dsp:cNvPr id="0" name=""/>
        <dsp:cNvSpPr/>
      </dsp:nvSpPr>
      <dsp:spPr>
        <a:xfrm>
          <a:off x="0" y="861944"/>
          <a:ext cx="10242176" cy="57529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l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err="1">
              <a:latin typeface="Arial" pitchFamily="34" charset="0"/>
              <a:cs typeface="Arial" pitchFamily="34" charset="0"/>
            </a:rPr>
            <a:t>Pemantapan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Kualitas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Pembangunan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Untuk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Meningkatkan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Kesejahteraan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Masyarakat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Kabupaten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b="0" kern="1200" dirty="0" err="1">
              <a:latin typeface="Arial" pitchFamily="34" charset="0"/>
              <a:cs typeface="Arial" pitchFamily="34" charset="0"/>
            </a:rPr>
            <a:t>Tasikmalaya</a:t>
          </a:r>
          <a:endParaRPr lang="id-ID" sz="1600" b="0" kern="1200" dirty="0">
            <a:latin typeface="Arial" pitchFamily="34" charset="0"/>
            <a:cs typeface="Arial" pitchFamily="34" charset="0"/>
          </a:endParaRPr>
        </a:p>
      </dsp:txBody>
      <dsp:txXfrm>
        <a:off x="2134825" y="861944"/>
        <a:ext cx="8107351" cy="575292"/>
      </dsp:txXfrm>
    </dsp:sp>
    <dsp:sp modelId="{7CA9791B-9E63-4D11-ACAD-48BDE80E1C9C}">
      <dsp:nvSpPr>
        <dsp:cNvPr id="0" name=""/>
        <dsp:cNvSpPr/>
      </dsp:nvSpPr>
      <dsp:spPr>
        <a:xfrm>
          <a:off x="86390" y="804028"/>
          <a:ext cx="2048435" cy="6911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75277-14E0-47DB-AF15-C437E3B91294}">
      <dsp:nvSpPr>
        <dsp:cNvPr id="0" name=""/>
        <dsp:cNvSpPr/>
      </dsp:nvSpPr>
      <dsp:spPr>
        <a:xfrm>
          <a:off x="0" y="1661903"/>
          <a:ext cx="10242176" cy="5304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l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>
              <a:latin typeface="Arial" pitchFamily="34" charset="0"/>
              <a:cs typeface="Arial" pitchFamily="34" charset="0"/>
            </a:rPr>
            <a:t>Peningkatan produktivitas pertanian, pengembangan destinasi wisata dan pembangunan infrastruktur</a:t>
          </a:r>
          <a:endParaRPr lang="id-ID" sz="1600" b="0" kern="1200" dirty="0">
            <a:latin typeface="Arial" pitchFamily="34" charset="0"/>
            <a:cs typeface="Arial" pitchFamily="34" charset="0"/>
          </a:endParaRPr>
        </a:p>
      </dsp:txBody>
      <dsp:txXfrm>
        <a:off x="2134825" y="1661903"/>
        <a:ext cx="8107351" cy="530403"/>
      </dsp:txXfrm>
    </dsp:sp>
    <dsp:sp modelId="{45A6B94B-3504-4282-AB75-C719EEA6FB77}">
      <dsp:nvSpPr>
        <dsp:cNvPr id="0" name=""/>
        <dsp:cNvSpPr/>
      </dsp:nvSpPr>
      <dsp:spPr>
        <a:xfrm>
          <a:off x="78237" y="1524103"/>
          <a:ext cx="2048435" cy="6911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C2160-3542-434F-B887-5E75FF94F126}">
      <dsp:nvSpPr>
        <dsp:cNvPr id="0" name=""/>
        <dsp:cNvSpPr/>
      </dsp:nvSpPr>
      <dsp:spPr>
        <a:xfrm>
          <a:off x="0" y="2367991"/>
          <a:ext cx="10242176" cy="86390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l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600" kern="1200" dirty="0">
              <a:latin typeface="Arial" pitchFamily="34" charset="0"/>
              <a:cs typeface="Arial" pitchFamily="34" charset="0"/>
            </a:rPr>
            <a:t>Pengembangan Destinasi Wisata dan Peningkatan Produktivitas dan Nilai Tambah Produk Pertanian serta Pembangunan Infrastruktur Pusat Pemerintahan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 </a:t>
          </a:r>
          <a:endParaRPr lang="id-ID" sz="1600" b="0" kern="1200" dirty="0">
            <a:latin typeface="Arial" pitchFamily="34" charset="0"/>
            <a:cs typeface="Arial" pitchFamily="34" charset="0"/>
          </a:endParaRPr>
        </a:p>
      </dsp:txBody>
      <dsp:txXfrm>
        <a:off x="2134825" y="2367991"/>
        <a:ext cx="8107351" cy="863905"/>
      </dsp:txXfrm>
    </dsp:sp>
    <dsp:sp modelId="{D4E15886-4493-4B1E-84EE-E0EDF9982BDA}">
      <dsp:nvSpPr>
        <dsp:cNvPr id="0" name=""/>
        <dsp:cNvSpPr/>
      </dsp:nvSpPr>
      <dsp:spPr>
        <a:xfrm>
          <a:off x="86390" y="2445448"/>
          <a:ext cx="2048435" cy="6911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EB1492-828B-445E-AA95-9CD10BBAC529}">
      <dsp:nvSpPr>
        <dsp:cNvPr id="0" name=""/>
        <dsp:cNvSpPr/>
      </dsp:nvSpPr>
      <dsp:spPr>
        <a:xfrm>
          <a:off x="0" y="3309354"/>
          <a:ext cx="10242176" cy="86390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l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b="1" kern="1200" dirty="0">
              <a:latin typeface="Arial" pitchFamily="34" charset="0"/>
              <a:cs typeface="Arial" pitchFamily="34" charset="0"/>
            </a:rPr>
            <a:t>Pengembangan Destinasi Wisata dan Peningkatan Produktivitas dan Nilai Tambah Produk Pertanian serta Pembangunan Infrastruktur Pusat Pemerintahan</a:t>
          </a:r>
          <a:endParaRPr lang="id-ID" sz="1800" b="1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134825" y="3309354"/>
        <a:ext cx="8107351" cy="863905"/>
      </dsp:txXfrm>
    </dsp:sp>
    <dsp:sp modelId="{E808E7AE-8691-4143-964E-B3771538C1E9}">
      <dsp:nvSpPr>
        <dsp:cNvPr id="0" name=""/>
        <dsp:cNvSpPr/>
      </dsp:nvSpPr>
      <dsp:spPr>
        <a:xfrm>
          <a:off x="86390" y="3395745"/>
          <a:ext cx="2048435" cy="6911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solidFill>
            <a:schemeClr val="accent1">
              <a:lumMod val="40000"/>
              <a:lumOff val="60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AD65F3-2DEE-4296-A5DE-27878A1B0EEB}">
      <dsp:nvSpPr>
        <dsp:cNvPr id="0" name=""/>
        <dsp:cNvSpPr/>
      </dsp:nvSpPr>
      <dsp:spPr>
        <a:xfrm>
          <a:off x="0" y="4259650"/>
          <a:ext cx="10242176" cy="86390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l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600" kern="1200" dirty="0">
              <a:latin typeface="Arial" pitchFamily="34" charset="0"/>
              <a:cs typeface="Arial" pitchFamily="34" charset="0"/>
            </a:rPr>
            <a:t>Peningkatan Daya Saing Pariwisata dan Produk Pertanian serta Pembangunan Infrastruktur</a:t>
          </a:r>
          <a:endParaRPr lang="id-ID" sz="1600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134825" y="4259650"/>
        <a:ext cx="8107351" cy="863905"/>
      </dsp:txXfrm>
    </dsp:sp>
    <dsp:sp modelId="{19799744-24A8-4BDA-8543-5952B527A52E}">
      <dsp:nvSpPr>
        <dsp:cNvPr id="0" name=""/>
        <dsp:cNvSpPr/>
      </dsp:nvSpPr>
      <dsp:spPr>
        <a:xfrm>
          <a:off x="86390" y="4346041"/>
          <a:ext cx="2048435" cy="6911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5282" cy="502363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344" y="2"/>
            <a:ext cx="2985282" cy="502363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r">
              <a:defRPr sz="1100"/>
            </a:lvl1pPr>
          </a:lstStyle>
          <a:p>
            <a:fld id="{CD802DA4-E248-4B7E-807F-4EF829B2FA40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517939"/>
            <a:ext cx="2985282" cy="502363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344" y="9517939"/>
            <a:ext cx="2985282" cy="502363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r">
              <a:defRPr sz="1100"/>
            </a:lvl1pPr>
          </a:lstStyle>
          <a:p>
            <a:fld id="{7827DC6F-790F-418D-BC1B-12A1A0B0F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899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5282" cy="501523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l">
              <a:defRPr sz="11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345" y="0"/>
            <a:ext cx="2985282" cy="501523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r">
              <a:defRPr sz="1100"/>
            </a:lvl1pPr>
          </a:lstStyle>
          <a:p>
            <a:fld id="{A6CF8B89-34FA-454C-9F37-4E6410F850F3}" type="datetimeFigureOut">
              <a:rPr lang="id-ID" smtClean="0"/>
              <a:pPr/>
              <a:t>05/02/2019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7861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76" tIns="40188" rIns="80376" bIns="4018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201" y="4759390"/>
            <a:ext cx="5511762" cy="4508626"/>
          </a:xfrm>
          <a:prstGeom prst="rect">
            <a:avLst/>
          </a:prstGeom>
        </p:spPr>
        <p:txBody>
          <a:bodyPr vert="horz" lIns="80376" tIns="40188" rIns="80376" bIns="4018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7083"/>
            <a:ext cx="2985282" cy="501523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l">
              <a:defRPr sz="11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345" y="9517083"/>
            <a:ext cx="2985282" cy="501523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r">
              <a:defRPr sz="1100"/>
            </a:lvl1pPr>
          </a:lstStyle>
          <a:p>
            <a:fld id="{D5D89EB7-D8BF-4197-A96A-5F27B6F99E6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65519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10108BF3-FE0A-40F7-9814-26A308015E07}" type="slidenum">
              <a:rPr lang="en-US" smtClean="0">
                <a:latin typeface="Arial" pitchFamily="34" charset="0"/>
              </a:rPr>
              <a:pPr>
                <a:defRPr/>
              </a:pPr>
              <a:t>4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8661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10108BF3-FE0A-40F7-9814-26A308015E07}" type="slidenum">
              <a:rPr lang="en-US" smtClean="0">
                <a:latin typeface="Arial" pitchFamily="34" charset="0"/>
              </a:rPr>
              <a:pPr>
                <a:defRPr/>
              </a:pPr>
              <a:t>43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521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10108BF3-FE0A-40F7-9814-26A308015E07}" type="slidenum">
              <a:rPr lang="en-US" smtClean="0">
                <a:latin typeface="Arial" pitchFamily="34" charset="0"/>
              </a:rPr>
              <a:pPr>
                <a:defRPr/>
              </a:pPr>
              <a:t>44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784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10108BF3-FE0A-40F7-9814-26A308015E07}" type="slidenum">
              <a:rPr lang="en-US" smtClean="0">
                <a:latin typeface="Arial" pitchFamily="34" charset="0"/>
              </a:rPr>
              <a:pPr>
                <a:defRPr/>
              </a:pPr>
              <a:t>45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5186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D744FB-C1BE-4988-BF4E-89EF60D5A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B2788BC-9A96-415B-8CE3-F3A2DD91F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C7DBD7A-445B-4877-A127-2E453341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5EB471-1DC1-495F-8ABE-1193E05EF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278A6A-1265-4E52-8CD5-60C66BA05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3461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17CA19-8F6A-472C-867D-8E0FD9DF4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D167DB-6C55-4B64-8C6A-2E4B99CB6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4623E8-7BEC-4795-ACA9-FB7601A5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8EB2103-9550-49DA-8AF8-8571B919F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DB3878-A9E0-490B-A629-31470CA3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910922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6FF69A-5DCE-456C-9437-7CEFCE0C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E64AAD1-ADDC-46C4-A476-1B3DB70EB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A25B9D5-851C-483B-9B3D-36E3BEE3D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776CE0-9DF4-40CF-A610-FFE90A976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E59E88-91B8-4C6F-9767-068A445B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1058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85F5B2-1DF5-4143-81C4-9B1B2AF4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1437FC-65D9-486F-9907-D2A73308F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08784C1-63D2-462D-B654-774406971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7CDD190-B761-4842-AD8C-319ADB807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A04DF80-2C28-43BC-B22E-6852C9ED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EAF0315-7AD5-4537-AE3D-0BD9714C2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921724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034048-D424-4619-8EA7-C8137375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84D82F0-2B59-4109-ABC5-33EB6DB8F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E342C0E-A211-4B3E-8A9C-08C0E1214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33F76DA-E77B-4187-AA97-0E66F2E7AB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8D181E6-B9CD-4035-B696-0F9C18B3D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8605CA-C6E4-443C-AFEC-11D64F8BF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321B0F4-E220-4017-9EDE-0ED95267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5C1986C-B68B-4324-9B29-C18C3599B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9666450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09247A-0178-4BD4-9510-4A4A71C4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6481DC-AD2E-42EE-8582-D67D4AA5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4391C45-AA38-4B9A-9EF7-FE23A5BF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747E92-DAA4-4658-9C80-3DFDDBC3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254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FE7834D-E7AF-4251-A873-36F71536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3841BD-A2F6-4022-93F0-51DCDD6E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D23BA2F-1F77-45BB-A297-85980CEE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34916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193D06-5245-492F-AA11-B52284E2A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923060E-1269-4A33-AD95-8579D7253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8FC9489-EE69-4EE2-87A7-A61FD1588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099AFB-0C10-439D-B9FB-F4B56546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F87A6ED-A71F-43C5-BBAA-99242D7C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F21F2A7-3905-4D95-B55A-6725009C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607211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20DE3E-7CB3-459F-AAC7-3A6A6794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DF44D23-0A43-43A4-993D-1DAC6FB85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4890783-D700-4711-ABAD-555D4B011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A276542-5761-437A-8B98-1E61616E9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AF8723B-00AB-41A2-991F-30C82F7F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F137354-8CBE-466F-8DE1-B988EC3E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0143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FE4D06-3515-41D0-8912-AD55416A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C6A2BC-BF12-485E-B38E-13575A7EE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485DB6B-0BE7-466A-80B8-CE955FBF6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311F31D-C738-46FC-981C-DF06AC2B0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9D502A-ED15-40B9-AE22-6EBC0FF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986244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BB0FB52-E375-4AC8-965F-F5B766EBA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C20EB1-4226-40B8-9B7C-922338C52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DD5904-0C6A-4ECE-A70A-7A8E8E9E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915F27-CBC5-44F2-8B4A-66FCCDADC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092253-01E2-47E3-8A50-0B520D771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0674311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948966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D744FB-C1BE-4988-BF4E-89EF60D5A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B2788BC-9A96-415B-8CE3-F3A2DD91F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C7DBD7A-445B-4877-A127-2E453341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5EB471-1DC1-495F-8ABE-1193E05EF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278A6A-1265-4E52-8CD5-60C66BA05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42565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17CA19-8F6A-472C-867D-8E0FD9DF4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D167DB-6C55-4B64-8C6A-2E4B99CB6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4623E8-7BEC-4795-ACA9-FB7601A5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8EB2103-9550-49DA-8AF8-8571B919F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DB3878-A9E0-490B-A629-31470CA3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1998637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6FF69A-5DCE-456C-9437-7CEFCE0C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E64AAD1-ADDC-46C4-A476-1B3DB70EB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A25B9D5-851C-483B-9B3D-36E3BEE3D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776CE0-9DF4-40CF-A610-FFE90A976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E59E88-91B8-4C6F-9767-068A445B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8443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85F5B2-1DF5-4143-81C4-9B1B2AF4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1437FC-65D9-486F-9907-D2A73308F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08784C1-63D2-462D-B654-774406971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7CDD190-B761-4842-AD8C-319ADB807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A04DF80-2C28-43BC-B22E-6852C9ED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EAF0315-7AD5-4537-AE3D-0BD9714C2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958115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034048-D424-4619-8EA7-C8137375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84D82F0-2B59-4109-ABC5-33EB6DB8F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E342C0E-A211-4B3E-8A9C-08C0E1214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33F76DA-E77B-4187-AA97-0E66F2E7AB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8D181E6-B9CD-4035-B696-0F9C18B3D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8605CA-C6E4-443C-AFEC-11D64F8BF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321B0F4-E220-4017-9EDE-0ED95267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5C1986C-B68B-4324-9B29-C18C3599B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5896201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09247A-0178-4BD4-9510-4A4A71C4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6481DC-AD2E-42EE-8582-D67D4AA5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4391C45-AA38-4B9A-9EF7-FE23A5BF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747E92-DAA4-4658-9C80-3DFDDBC3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30416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FE7834D-E7AF-4251-A873-36F71536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3841BD-A2F6-4022-93F0-51DCDD6E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D23BA2F-1F77-45BB-A297-85980CEE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049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193D06-5245-492F-AA11-B52284E2A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923060E-1269-4A33-AD95-8579D7253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8FC9489-EE69-4EE2-87A7-A61FD1588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099AFB-0C10-439D-B9FB-F4B56546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F87A6ED-A71F-43C5-BBAA-99242D7C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F21F2A7-3905-4D95-B55A-6725009C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4353251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20DE3E-7CB3-459F-AAC7-3A6A6794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DF44D23-0A43-43A4-993D-1DAC6FB85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4890783-D700-4711-ABAD-555D4B011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A276542-5761-437A-8B98-1E61616E9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AF8723B-00AB-41A2-991F-30C82F7F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F137354-8CBE-466F-8DE1-B988EC3E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64516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FE4D06-3515-41D0-8912-AD55416A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C6A2BC-BF12-485E-B38E-13575A7EE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485DB6B-0BE7-466A-80B8-CE955FBF6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311F31D-C738-46FC-981C-DF06AC2B0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9D502A-ED15-40B9-AE22-6EBC0FF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9370302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BB0FB52-E375-4AC8-965F-F5B766EBA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C20EB1-4226-40B8-9B7C-922338C52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DD5904-0C6A-4ECE-A70A-7A8E8E9E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915F27-CBC5-44F2-8B4A-66FCCDADC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092253-01E2-47E3-8A50-0B520D771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035550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0ECA58E-9A8D-4403-BEDB-754515E9B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DF4ECFD-7A84-41CF-8668-054F77415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F6DCEF-80A9-4A2D-B0A0-1F14E5447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7D38E83-2675-4D37-8B00-ED3974198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08BE3D-4C43-4E4D-A774-AC05C2548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399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0ECA58E-9A8D-4403-BEDB-754515E9B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DF4ECFD-7A84-41CF-8668-054F77415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F6DCEF-80A9-4A2D-B0A0-1F14E5447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7D38E83-2675-4D37-8B00-ED3974198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08BE3D-4C43-4E4D-A774-AC05C2548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322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program.bappedakabtasik@gmail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105745" y="672172"/>
            <a:ext cx="10962971" cy="2766528"/>
          </a:xfrm>
        </p:spPr>
        <p:txBody>
          <a:bodyPr>
            <a:noAutofit/>
          </a:bodyPr>
          <a:lstStyle/>
          <a:p>
            <a:r>
              <a:rPr lang="id-ID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MUSRENBANG RKPD </a:t>
            </a:r>
            <a:r>
              <a:rPr lang="id-ID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2020</a:t>
            </a:r>
            <a:r>
              <a:rPr lang="id-ID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id-ID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id-ID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BADAN PERENCANAAN PEMBANGUNAN DAERAH</a:t>
            </a:r>
            <a:br>
              <a:rPr lang="id-ID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id-ID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TAHUN </a:t>
            </a:r>
            <a:r>
              <a:rPr lang="id-ID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endParaRPr lang="id-ID" sz="4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21416">
            <a:off x="2832677" y="4845909"/>
            <a:ext cx="873649" cy="1035340"/>
          </a:xfrm>
          <a:prstGeom prst="rect">
            <a:avLst/>
          </a:prstGeom>
          <a:noFill/>
        </p:spPr>
      </p:pic>
      <p:sp>
        <p:nvSpPr>
          <p:cNvPr id="8" name="Subtitle 2"/>
          <p:cNvSpPr txBox="1">
            <a:spLocks/>
          </p:cNvSpPr>
          <p:nvPr/>
        </p:nvSpPr>
        <p:spPr>
          <a:xfrm rot="21420000">
            <a:off x="4081133" y="4830495"/>
            <a:ext cx="7501667" cy="6148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 smtClean="0"/>
              <a:t>tasikmalaya</a:t>
            </a:r>
            <a:r>
              <a:rPr lang="id-ID" dirty="0" smtClean="0"/>
              <a:t> tahun2019</a:t>
            </a:r>
            <a:endParaRPr lang="en-US" dirty="0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 rot="21391334">
            <a:off x="1745037" y="3715717"/>
            <a:ext cx="79295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5pPr>
            <a:lvl6pPr marL="2514600" indent="-228600" algn="ctr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6pPr>
            <a:lvl7pPr marL="2971800" indent="-228600" algn="ctr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7pPr>
            <a:lvl8pPr marL="3429000" indent="-228600" algn="ctr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8pPr>
            <a:lvl9pPr marL="3886200" indent="-228600" algn="ctr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chemeClr val="bg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9pPr>
          </a:lstStyle>
          <a:p>
            <a:r>
              <a:rPr lang="id-ID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aiandra GD" panose="020E0502030308020204" pitchFamily="34" charset="0"/>
              </a:rPr>
              <a:t>MEKANISME PERENCANAAN PEMBANGUNAN DAERAH</a:t>
            </a:r>
          </a:p>
        </p:txBody>
      </p:sp>
    </p:spTree>
    <p:extLst>
      <p:ext uri="{BB962C8B-B14F-4D97-AF65-F5344CB8AC3E}">
        <p14:creationId xmlns="" xmlns:p14="http://schemas.microsoft.com/office/powerpoint/2010/main" val="11461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400773453"/>
              </p:ext>
            </p:extLst>
          </p:nvPr>
        </p:nvGraphicFramePr>
        <p:xfrm>
          <a:off x="2951018" y="1537855"/>
          <a:ext cx="6434282" cy="3816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D:\P3M\Management\DESAIN COREL\kabtasikmalay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A872CCF-D546-44F4-85B0-2B43FFB4B17C}"/>
              </a:ext>
            </a:extLst>
          </p:cNvPr>
          <p:cNvSpPr txBox="1"/>
          <p:nvPr/>
        </p:nvSpPr>
        <p:spPr>
          <a:xfrm>
            <a:off x="318655" y="320838"/>
            <a:ext cx="11180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d-ID" sz="4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RANCANGAN AWAL RKPD KAB. TASIKMALAYA 2020</a:t>
            </a:r>
            <a:endParaRPr lang="id-ID" sz="4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91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Elbow Connector 103">
            <a:extLst>
              <a:ext uri="{FF2B5EF4-FFF2-40B4-BE49-F238E27FC236}">
                <a16:creationId xmlns="" xmlns:a16="http://schemas.microsoft.com/office/drawing/2014/main" id="{EACED7AC-B8C1-4B18-829C-5C7F800F5CC3}"/>
              </a:ext>
            </a:extLst>
          </p:cNvPr>
          <p:cNvCxnSpPr/>
          <p:nvPr/>
        </p:nvCxnSpPr>
        <p:spPr>
          <a:xfrm rot="5400000">
            <a:off x="413623" y="4286250"/>
            <a:ext cx="500063" cy="0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670812" y="1752600"/>
            <a:ext cx="44704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855" y="210344"/>
            <a:ext cx="11471109" cy="718326"/>
          </a:xfr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RENCANA PROSES DAN JAD</a:t>
            </a:r>
            <a:r>
              <a:rPr lang="id-ID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 MUSRENBANG </a:t>
            </a:r>
            <a:r>
              <a:rPr lang="id-ID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DAERAH</a:t>
            </a:r>
            <a:br>
              <a:rPr lang="id-ID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id-ID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 2019</a:t>
            </a:r>
            <a:endParaRPr lang="en-US" sz="2400" b="1" dirty="0">
              <a:solidFill>
                <a:schemeClr val="tx1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grpSp>
        <p:nvGrpSpPr>
          <p:cNvPr id="4" name="Group 62"/>
          <p:cNvGrpSpPr>
            <a:grpSpLocks/>
          </p:cNvGrpSpPr>
          <p:nvPr/>
        </p:nvGrpSpPr>
        <p:grpSpPr bwMode="auto">
          <a:xfrm>
            <a:off x="-47683" y="3498858"/>
            <a:ext cx="12085342" cy="774701"/>
            <a:chOff x="-409523" y="3498763"/>
            <a:chExt cx="9818046" cy="774873"/>
          </a:xfrm>
        </p:grpSpPr>
        <p:sp>
          <p:nvSpPr>
            <p:cNvPr id="64" name="Freeform 63"/>
            <p:cNvSpPr/>
            <p:nvPr/>
          </p:nvSpPr>
          <p:spPr>
            <a:xfrm>
              <a:off x="497476" y="3498763"/>
              <a:ext cx="1937184" cy="774873"/>
            </a:xfrm>
            <a:custGeom>
              <a:avLst/>
              <a:gdLst>
                <a:gd name="connsiteX0" fmla="*/ 0 w 1937184"/>
                <a:gd name="connsiteY0" fmla="*/ 0 h 774873"/>
                <a:gd name="connsiteX1" fmla="*/ 1549748 w 1937184"/>
                <a:gd name="connsiteY1" fmla="*/ 0 h 774873"/>
                <a:gd name="connsiteX2" fmla="*/ 1937184 w 1937184"/>
                <a:gd name="connsiteY2" fmla="*/ 387437 h 774873"/>
                <a:gd name="connsiteX3" fmla="*/ 1549748 w 1937184"/>
                <a:gd name="connsiteY3" fmla="*/ 774873 h 774873"/>
                <a:gd name="connsiteX4" fmla="*/ 0 w 1937184"/>
                <a:gd name="connsiteY4" fmla="*/ 774873 h 774873"/>
                <a:gd name="connsiteX5" fmla="*/ 387437 w 1937184"/>
                <a:gd name="connsiteY5" fmla="*/ 387437 h 774873"/>
                <a:gd name="connsiteX6" fmla="*/ 0 w 1937184"/>
                <a:gd name="connsiteY6" fmla="*/ 0 h 77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184" h="774873">
                  <a:moveTo>
                    <a:pt x="0" y="0"/>
                  </a:moveTo>
                  <a:lnTo>
                    <a:pt x="1549748" y="0"/>
                  </a:lnTo>
                  <a:lnTo>
                    <a:pt x="1937184" y="387437"/>
                  </a:lnTo>
                  <a:lnTo>
                    <a:pt x="1549748" y="774873"/>
                  </a:lnTo>
                  <a:lnTo>
                    <a:pt x="0" y="774873"/>
                  </a:lnTo>
                  <a:lnTo>
                    <a:pt x="387437" y="387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5448" tIns="29337" rIns="416773" bIns="29337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b="1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Januari</a:t>
              </a:r>
              <a:endPara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2240942" y="3498763"/>
              <a:ext cx="1937184" cy="774873"/>
            </a:xfrm>
            <a:custGeom>
              <a:avLst/>
              <a:gdLst>
                <a:gd name="connsiteX0" fmla="*/ 0 w 1937184"/>
                <a:gd name="connsiteY0" fmla="*/ 0 h 774873"/>
                <a:gd name="connsiteX1" fmla="*/ 1549748 w 1937184"/>
                <a:gd name="connsiteY1" fmla="*/ 0 h 774873"/>
                <a:gd name="connsiteX2" fmla="*/ 1937184 w 1937184"/>
                <a:gd name="connsiteY2" fmla="*/ 387437 h 774873"/>
                <a:gd name="connsiteX3" fmla="*/ 1549748 w 1937184"/>
                <a:gd name="connsiteY3" fmla="*/ 774873 h 774873"/>
                <a:gd name="connsiteX4" fmla="*/ 0 w 1937184"/>
                <a:gd name="connsiteY4" fmla="*/ 774873 h 774873"/>
                <a:gd name="connsiteX5" fmla="*/ 387437 w 1937184"/>
                <a:gd name="connsiteY5" fmla="*/ 387437 h 774873"/>
                <a:gd name="connsiteX6" fmla="*/ 0 w 1937184"/>
                <a:gd name="connsiteY6" fmla="*/ 0 h 77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184" h="774873">
                  <a:moveTo>
                    <a:pt x="0" y="0"/>
                  </a:moveTo>
                  <a:lnTo>
                    <a:pt x="1549748" y="0"/>
                  </a:lnTo>
                  <a:lnTo>
                    <a:pt x="1937184" y="387437"/>
                  </a:lnTo>
                  <a:lnTo>
                    <a:pt x="1549748" y="774873"/>
                  </a:lnTo>
                  <a:lnTo>
                    <a:pt x="0" y="774873"/>
                  </a:lnTo>
                  <a:lnTo>
                    <a:pt x="387437" y="387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5448" tIns="29337" rIns="416773" bIns="29337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d-ID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b="1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ebruari</a:t>
              </a:r>
              <a:endPara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>
              <a:off x="3984407" y="3498763"/>
              <a:ext cx="1937184" cy="774873"/>
            </a:xfrm>
            <a:custGeom>
              <a:avLst/>
              <a:gdLst>
                <a:gd name="connsiteX0" fmla="*/ 0 w 1937184"/>
                <a:gd name="connsiteY0" fmla="*/ 0 h 774873"/>
                <a:gd name="connsiteX1" fmla="*/ 1549748 w 1937184"/>
                <a:gd name="connsiteY1" fmla="*/ 0 h 774873"/>
                <a:gd name="connsiteX2" fmla="*/ 1937184 w 1937184"/>
                <a:gd name="connsiteY2" fmla="*/ 387437 h 774873"/>
                <a:gd name="connsiteX3" fmla="*/ 1549748 w 1937184"/>
                <a:gd name="connsiteY3" fmla="*/ 774873 h 774873"/>
                <a:gd name="connsiteX4" fmla="*/ 0 w 1937184"/>
                <a:gd name="connsiteY4" fmla="*/ 774873 h 774873"/>
                <a:gd name="connsiteX5" fmla="*/ 387437 w 1937184"/>
                <a:gd name="connsiteY5" fmla="*/ 387437 h 774873"/>
                <a:gd name="connsiteX6" fmla="*/ 0 w 1937184"/>
                <a:gd name="connsiteY6" fmla="*/ 0 h 77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184" h="774873">
                  <a:moveTo>
                    <a:pt x="0" y="0"/>
                  </a:moveTo>
                  <a:lnTo>
                    <a:pt x="1549748" y="0"/>
                  </a:lnTo>
                  <a:lnTo>
                    <a:pt x="1937184" y="387437"/>
                  </a:lnTo>
                  <a:lnTo>
                    <a:pt x="1549748" y="774873"/>
                  </a:lnTo>
                  <a:lnTo>
                    <a:pt x="0" y="774873"/>
                  </a:lnTo>
                  <a:lnTo>
                    <a:pt x="387437" y="387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5448" tIns="29337" rIns="416773" bIns="29337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Maret</a:t>
              </a:r>
              <a:endPara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>
              <a:off x="5727873" y="3498763"/>
              <a:ext cx="1937184" cy="774873"/>
            </a:xfrm>
            <a:custGeom>
              <a:avLst/>
              <a:gdLst>
                <a:gd name="connsiteX0" fmla="*/ 0 w 1937184"/>
                <a:gd name="connsiteY0" fmla="*/ 0 h 774873"/>
                <a:gd name="connsiteX1" fmla="*/ 1549748 w 1937184"/>
                <a:gd name="connsiteY1" fmla="*/ 0 h 774873"/>
                <a:gd name="connsiteX2" fmla="*/ 1937184 w 1937184"/>
                <a:gd name="connsiteY2" fmla="*/ 387437 h 774873"/>
                <a:gd name="connsiteX3" fmla="*/ 1549748 w 1937184"/>
                <a:gd name="connsiteY3" fmla="*/ 774873 h 774873"/>
                <a:gd name="connsiteX4" fmla="*/ 0 w 1937184"/>
                <a:gd name="connsiteY4" fmla="*/ 774873 h 774873"/>
                <a:gd name="connsiteX5" fmla="*/ 387437 w 1937184"/>
                <a:gd name="connsiteY5" fmla="*/ 387437 h 774873"/>
                <a:gd name="connsiteX6" fmla="*/ 0 w 1937184"/>
                <a:gd name="connsiteY6" fmla="*/ 0 h 77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184" h="774873">
                  <a:moveTo>
                    <a:pt x="0" y="0"/>
                  </a:moveTo>
                  <a:lnTo>
                    <a:pt x="1549748" y="0"/>
                  </a:lnTo>
                  <a:lnTo>
                    <a:pt x="1937184" y="387437"/>
                  </a:lnTo>
                  <a:lnTo>
                    <a:pt x="1549748" y="774873"/>
                  </a:lnTo>
                  <a:lnTo>
                    <a:pt x="0" y="774873"/>
                  </a:lnTo>
                  <a:lnTo>
                    <a:pt x="387437" y="387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5448" tIns="29337" rIns="416773" bIns="29337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April</a:t>
              </a:r>
            </a:p>
          </p:txBody>
        </p:sp>
        <p:sp>
          <p:nvSpPr>
            <p:cNvPr id="68" name="Freeform 67"/>
            <p:cNvSpPr/>
            <p:nvPr/>
          </p:nvSpPr>
          <p:spPr>
            <a:xfrm>
              <a:off x="7471339" y="3498763"/>
              <a:ext cx="1937184" cy="774873"/>
            </a:xfrm>
            <a:custGeom>
              <a:avLst/>
              <a:gdLst>
                <a:gd name="connsiteX0" fmla="*/ 0 w 1937184"/>
                <a:gd name="connsiteY0" fmla="*/ 0 h 774873"/>
                <a:gd name="connsiteX1" fmla="*/ 1549748 w 1937184"/>
                <a:gd name="connsiteY1" fmla="*/ 0 h 774873"/>
                <a:gd name="connsiteX2" fmla="*/ 1937184 w 1937184"/>
                <a:gd name="connsiteY2" fmla="*/ 387437 h 774873"/>
                <a:gd name="connsiteX3" fmla="*/ 1549748 w 1937184"/>
                <a:gd name="connsiteY3" fmla="*/ 774873 h 774873"/>
                <a:gd name="connsiteX4" fmla="*/ 0 w 1937184"/>
                <a:gd name="connsiteY4" fmla="*/ 774873 h 774873"/>
                <a:gd name="connsiteX5" fmla="*/ 387437 w 1937184"/>
                <a:gd name="connsiteY5" fmla="*/ 387437 h 774873"/>
                <a:gd name="connsiteX6" fmla="*/ 0 w 1937184"/>
                <a:gd name="connsiteY6" fmla="*/ 0 h 77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184" h="774873">
                  <a:moveTo>
                    <a:pt x="0" y="0"/>
                  </a:moveTo>
                  <a:lnTo>
                    <a:pt x="1549748" y="0"/>
                  </a:lnTo>
                  <a:lnTo>
                    <a:pt x="1937184" y="387437"/>
                  </a:lnTo>
                  <a:lnTo>
                    <a:pt x="1549748" y="774873"/>
                  </a:lnTo>
                  <a:lnTo>
                    <a:pt x="0" y="774873"/>
                  </a:lnTo>
                  <a:lnTo>
                    <a:pt x="387437" y="387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BB0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475448" tIns="29337" rIns="416773" bIns="29337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Mei</a:t>
              </a:r>
            </a:p>
          </p:txBody>
        </p:sp>
        <p:sp>
          <p:nvSpPr>
            <p:cNvPr id="84" name="Freeform 63">
              <a:extLst>
                <a:ext uri="{FF2B5EF4-FFF2-40B4-BE49-F238E27FC236}">
                  <a16:creationId xmlns="" xmlns:a16="http://schemas.microsoft.com/office/drawing/2014/main" id="{C9E3A12C-1AAA-43D5-B4D7-1BFCCBD8C987}"/>
                </a:ext>
              </a:extLst>
            </p:cNvPr>
            <p:cNvSpPr/>
            <p:nvPr/>
          </p:nvSpPr>
          <p:spPr>
            <a:xfrm>
              <a:off x="-409523" y="3551157"/>
              <a:ext cx="1100718" cy="647844"/>
            </a:xfrm>
            <a:custGeom>
              <a:avLst/>
              <a:gdLst>
                <a:gd name="connsiteX0" fmla="*/ 0 w 1937184"/>
                <a:gd name="connsiteY0" fmla="*/ 0 h 774873"/>
                <a:gd name="connsiteX1" fmla="*/ 1549748 w 1937184"/>
                <a:gd name="connsiteY1" fmla="*/ 0 h 774873"/>
                <a:gd name="connsiteX2" fmla="*/ 1937184 w 1937184"/>
                <a:gd name="connsiteY2" fmla="*/ 387437 h 774873"/>
                <a:gd name="connsiteX3" fmla="*/ 1549748 w 1937184"/>
                <a:gd name="connsiteY3" fmla="*/ 774873 h 774873"/>
                <a:gd name="connsiteX4" fmla="*/ 0 w 1937184"/>
                <a:gd name="connsiteY4" fmla="*/ 774873 h 774873"/>
                <a:gd name="connsiteX5" fmla="*/ 387437 w 1937184"/>
                <a:gd name="connsiteY5" fmla="*/ 387437 h 774873"/>
                <a:gd name="connsiteX6" fmla="*/ 0 w 1937184"/>
                <a:gd name="connsiteY6" fmla="*/ 0 h 77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7184" h="774873">
                  <a:moveTo>
                    <a:pt x="0" y="0"/>
                  </a:moveTo>
                  <a:lnTo>
                    <a:pt x="1549748" y="0"/>
                  </a:lnTo>
                  <a:lnTo>
                    <a:pt x="1937184" y="387437"/>
                  </a:lnTo>
                  <a:lnTo>
                    <a:pt x="1549748" y="774873"/>
                  </a:lnTo>
                  <a:lnTo>
                    <a:pt x="0" y="774873"/>
                  </a:lnTo>
                  <a:lnTo>
                    <a:pt x="387437" y="387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5448" tIns="29337" rIns="416773" bIns="29337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d-ID" sz="16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Des 2018</a:t>
              </a:r>
              <a:endPara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924183" y="1905000"/>
            <a:ext cx="2024158" cy="990600"/>
          </a:xfrm>
          <a:prstGeom prst="round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MUSRENBANG DESA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7307" y="1405162"/>
            <a:ext cx="1987050" cy="727694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MUSRENBANG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KECAMATAN</a:t>
            </a:r>
          </a:p>
        </p:txBody>
      </p:sp>
      <p:cxnSp>
        <p:nvCxnSpPr>
          <p:cNvPr id="8" name="Elbow Connector 7"/>
          <p:cNvCxnSpPr/>
          <p:nvPr/>
        </p:nvCxnSpPr>
        <p:spPr>
          <a:xfrm rot="5400000">
            <a:off x="1676413" y="3200034"/>
            <a:ext cx="609600" cy="3908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520373" y="1357298"/>
            <a:ext cx="2032000" cy="914400"/>
          </a:xfrm>
          <a:prstGeom prst="roundRect">
            <a:avLst/>
          </a:prstGeom>
          <a:solidFill>
            <a:srgbClr val="FFFF9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MUSRENBANG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PROVINSI JABAR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597971" y="4949749"/>
            <a:ext cx="2032000" cy="639492"/>
          </a:xfrm>
          <a:prstGeom prst="roundRect">
            <a:avLst/>
          </a:prstGeom>
          <a:solidFill>
            <a:srgbClr val="F6BB00"/>
          </a:solidFill>
          <a:ln>
            <a:solidFill>
              <a:srgbClr val="F6BB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MUSRENBANG NASIONAL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60" name="TextBox 89"/>
          <p:cNvSpPr txBox="1">
            <a:spLocks noChangeArrowheads="1"/>
          </p:cNvSpPr>
          <p:nvPr/>
        </p:nvSpPr>
        <p:spPr bwMode="auto">
          <a:xfrm>
            <a:off x="965212" y="1348069"/>
            <a:ext cx="2235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d-ID" sz="1600" b="1" dirty="0">
                <a:latin typeface="Calibri" pitchFamily="34" charset="0"/>
              </a:rPr>
              <a:t>10 Des 2018</a:t>
            </a:r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-</a:t>
            </a:r>
            <a:r>
              <a:rPr lang="id-ID" sz="1600" b="1" dirty="0">
                <a:latin typeface="Calibri" pitchFamily="34" charset="0"/>
              </a:rPr>
              <a:t>4 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Jan</a:t>
            </a:r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 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61" name="TextBox 91"/>
          <p:cNvSpPr txBox="1">
            <a:spLocks noChangeArrowheads="1"/>
          </p:cNvSpPr>
          <p:nvPr/>
        </p:nvSpPr>
        <p:spPr bwMode="auto">
          <a:xfrm>
            <a:off x="5572612" y="1411513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14 Maret 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62" name="TextBox 92"/>
          <p:cNvSpPr txBox="1">
            <a:spLocks noChangeArrowheads="1"/>
          </p:cNvSpPr>
          <p:nvPr/>
        </p:nvSpPr>
        <p:spPr bwMode="auto">
          <a:xfrm>
            <a:off x="7784135" y="1071563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10 – 11 April 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63" name="TextBox 95"/>
          <p:cNvSpPr txBox="1">
            <a:spLocks noChangeArrowheads="1"/>
          </p:cNvSpPr>
          <p:nvPr/>
        </p:nvSpPr>
        <p:spPr bwMode="auto">
          <a:xfrm>
            <a:off x="5330092" y="6096001"/>
            <a:ext cx="1828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100" b="1">
                <a:solidFill>
                  <a:schemeClr val="tx1"/>
                </a:solidFill>
                <a:latin typeface="Calibri" pitchFamily="34" charset="0"/>
              </a:rPr>
              <a:t>3 April 2017</a:t>
            </a:r>
            <a:endParaRPr lang="en-US" sz="1100" b="1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64" name="TextBox 89"/>
          <p:cNvSpPr txBox="1">
            <a:spLocks noChangeArrowheads="1"/>
          </p:cNvSpPr>
          <p:nvPr/>
        </p:nvSpPr>
        <p:spPr bwMode="auto">
          <a:xfrm>
            <a:off x="3036290" y="1000126"/>
            <a:ext cx="24677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6 – 15 Februari 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65" name="TextBox 65"/>
          <p:cNvSpPr txBox="1">
            <a:spLocks noChangeArrowheads="1"/>
          </p:cNvSpPr>
          <p:nvPr/>
        </p:nvSpPr>
        <p:spPr bwMode="auto">
          <a:xfrm>
            <a:off x="8176449" y="5684838"/>
            <a:ext cx="25599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err="1">
                <a:latin typeface="Calibri" pitchFamily="34" charset="0"/>
              </a:rPr>
              <a:t>Minggu</a:t>
            </a:r>
            <a:r>
              <a:rPr lang="en-US" sz="1600" b="1" dirty="0">
                <a:latin typeface="Calibri" pitchFamily="34" charset="0"/>
              </a:rPr>
              <a:t> ke-3</a:t>
            </a:r>
            <a:r>
              <a:rPr lang="id-ID" sz="1600" b="1" dirty="0">
                <a:latin typeface="Calibri" pitchFamily="34" charset="0"/>
              </a:rPr>
              <a:t> &amp; 4</a:t>
            </a:r>
            <a:r>
              <a:rPr lang="en-US" sz="1600" b="1" dirty="0">
                <a:latin typeface="Calibri" pitchFamily="34" charset="0"/>
              </a:rPr>
              <a:t> April </a:t>
            </a:r>
            <a:r>
              <a:rPr lang="id-ID" sz="1600" b="1" dirty="0">
                <a:latin typeface="Calibri" pitchFamily="34" charset="0"/>
              </a:rPr>
              <a:t>2019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857656" y="4517377"/>
            <a:ext cx="2452638" cy="645748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PRA MUSRENBANG  PROV JABAR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322280" y="1905000"/>
            <a:ext cx="2112113" cy="990600"/>
          </a:xfrm>
          <a:prstGeom prst="roundRect">
            <a:avLst/>
          </a:prstGeom>
          <a:solidFill>
            <a:srgbClr val="00AF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MUSRENBANG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KABUPATEN TASIKMALAYA</a:t>
            </a:r>
          </a:p>
        </p:txBody>
      </p:sp>
      <p:cxnSp>
        <p:nvCxnSpPr>
          <p:cNvPr id="58" name="Elbow Connector 57"/>
          <p:cNvCxnSpPr/>
          <p:nvPr/>
        </p:nvCxnSpPr>
        <p:spPr>
          <a:xfrm rot="5400000">
            <a:off x="6069635" y="3172436"/>
            <a:ext cx="609600" cy="1954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5400000">
            <a:off x="2439389" y="3351823"/>
            <a:ext cx="304800" cy="1954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/>
          <p:nvPr/>
        </p:nvCxnSpPr>
        <p:spPr>
          <a:xfrm rot="10800000" flipV="1">
            <a:off x="1979261" y="4356849"/>
            <a:ext cx="1436305" cy="539001"/>
          </a:xfrm>
          <a:prstGeom prst="bentConnector3">
            <a:avLst>
              <a:gd name="adj1" fmla="val 100556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1004264" y="4929198"/>
            <a:ext cx="2032000" cy="91440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PRA MUSRENBANG  </a:t>
            </a:r>
            <a:r>
              <a:rPr lang="id-ID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KECAMATAN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78" name="TextBox 89"/>
          <p:cNvSpPr txBox="1">
            <a:spLocks noChangeArrowheads="1"/>
          </p:cNvSpPr>
          <p:nvPr/>
        </p:nvSpPr>
        <p:spPr bwMode="auto">
          <a:xfrm>
            <a:off x="750290" y="5891213"/>
            <a:ext cx="24677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 dirty="0">
                <a:solidFill>
                  <a:schemeClr val="bg1"/>
                </a:solidFill>
                <a:latin typeface="Calibri" pitchFamily="34" charset="0"/>
              </a:rPr>
              <a:t>1 Februari 2018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3686842" y="4669715"/>
            <a:ext cx="1524661" cy="45227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FORUM PD</a:t>
            </a:r>
          </a:p>
        </p:txBody>
      </p:sp>
      <p:cxnSp>
        <p:nvCxnSpPr>
          <p:cNvPr id="72" name="Elbow Connector 71"/>
          <p:cNvCxnSpPr/>
          <p:nvPr/>
        </p:nvCxnSpPr>
        <p:spPr>
          <a:xfrm rot="10800000" flipV="1">
            <a:off x="3405566" y="4357689"/>
            <a:ext cx="2092569" cy="1355725"/>
          </a:xfrm>
          <a:prstGeom prst="bentConnector3">
            <a:avLst>
              <a:gd name="adj1" fmla="val 101927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483" name="TextBox 89"/>
          <p:cNvSpPr txBox="1">
            <a:spLocks noChangeArrowheads="1"/>
          </p:cNvSpPr>
          <p:nvPr/>
        </p:nvSpPr>
        <p:spPr bwMode="auto">
          <a:xfrm>
            <a:off x="3475906" y="5119688"/>
            <a:ext cx="1846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25 – 28 Feb 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3395797" y="4914900"/>
            <a:ext cx="25595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3538925" y="5445265"/>
            <a:ext cx="1980323" cy="535697"/>
          </a:xfrm>
          <a:prstGeom prst="roundRect">
            <a:avLst/>
          </a:prstGeom>
          <a:solidFill>
            <a:srgbClr val="00AF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FORUM </a:t>
            </a:r>
            <a:r>
              <a:rPr lang="id-ID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LINTAS</a:t>
            </a: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PD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3444644" y="5713413"/>
            <a:ext cx="25595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519054" y="4969435"/>
            <a:ext cx="3600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593" name="TextBox 95"/>
          <p:cNvSpPr txBox="1">
            <a:spLocks noChangeArrowheads="1"/>
          </p:cNvSpPr>
          <p:nvPr/>
        </p:nvSpPr>
        <p:spPr bwMode="auto">
          <a:xfrm>
            <a:off x="5666166" y="5143501"/>
            <a:ext cx="25575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b="1" dirty="0">
                <a:solidFill>
                  <a:schemeClr val="tx1"/>
                </a:solidFill>
                <a:latin typeface="Calibri" pitchFamily="34" charset="0"/>
              </a:rPr>
              <a:t>18 – 25 </a:t>
            </a:r>
            <a:r>
              <a:rPr lang="en-US" b="1" dirty="0" err="1">
                <a:solidFill>
                  <a:schemeClr val="tx1"/>
                </a:solidFill>
                <a:latin typeface="Calibri" pitchFamily="34" charset="0"/>
              </a:rPr>
              <a:t>Maret</a:t>
            </a:r>
            <a:r>
              <a:rPr lang="id-ID" b="1" dirty="0">
                <a:solidFill>
                  <a:schemeClr val="tx1"/>
                </a:solidFill>
                <a:latin typeface="Calibri" pitchFamily="34" charset="0"/>
              </a:rPr>
              <a:t> 2019</a:t>
            </a:r>
            <a:endParaRPr lang="en-US" b="1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78" name="Elbow Connector 77"/>
          <p:cNvCxnSpPr/>
          <p:nvPr/>
        </p:nvCxnSpPr>
        <p:spPr>
          <a:xfrm rot="16200000" flipH="1">
            <a:off x="5205537" y="4656242"/>
            <a:ext cx="620713" cy="5862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8972074" y="4621214"/>
            <a:ext cx="570523" cy="222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/>
          <p:nvPr/>
        </p:nvCxnSpPr>
        <p:spPr>
          <a:xfrm rot="5400000">
            <a:off x="8820651" y="4437673"/>
            <a:ext cx="304800" cy="1954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rot="5400000">
            <a:off x="9397036" y="4788512"/>
            <a:ext cx="304800" cy="1953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3851963" y="2268071"/>
            <a:ext cx="1328615" cy="6477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Reses DPRD 1</a:t>
            </a:r>
          </a:p>
        </p:txBody>
      </p:sp>
      <p:cxnSp>
        <p:nvCxnSpPr>
          <p:cNvPr id="60" name="Elbow Connector 59"/>
          <p:cNvCxnSpPr/>
          <p:nvPr/>
        </p:nvCxnSpPr>
        <p:spPr>
          <a:xfrm rot="5400000">
            <a:off x="3104613" y="2835092"/>
            <a:ext cx="1404938" cy="1954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577136" y="3198813"/>
            <a:ext cx="12367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/>
          <p:nvPr/>
        </p:nvCxnSpPr>
        <p:spPr>
          <a:xfrm rot="5400000">
            <a:off x="4162682" y="3213711"/>
            <a:ext cx="609600" cy="1954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511" name="TextBox 89"/>
          <p:cNvSpPr txBox="1">
            <a:spLocks noChangeArrowheads="1"/>
          </p:cNvSpPr>
          <p:nvPr/>
        </p:nvSpPr>
        <p:spPr bwMode="auto">
          <a:xfrm>
            <a:off x="3106616" y="6000751"/>
            <a:ext cx="18463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 b="1" dirty="0">
                <a:solidFill>
                  <a:schemeClr val="bg1"/>
                </a:solidFill>
                <a:latin typeface="Calibri" pitchFamily="34" charset="0"/>
              </a:rPr>
              <a:t>6 Maret 2019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cxnSp>
        <p:nvCxnSpPr>
          <p:cNvPr id="87" name="Elbow Connector 86"/>
          <p:cNvCxnSpPr/>
          <p:nvPr/>
        </p:nvCxnSpPr>
        <p:spPr>
          <a:xfrm rot="5400000">
            <a:off x="8144254" y="2893037"/>
            <a:ext cx="1216025" cy="1953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ounded Rectangle 95"/>
          <p:cNvSpPr/>
          <p:nvPr/>
        </p:nvSpPr>
        <p:spPr>
          <a:xfrm>
            <a:off x="9630540" y="2071678"/>
            <a:ext cx="1853259" cy="857256"/>
          </a:xfrm>
          <a:prstGeom prst="roundRect">
            <a:avLst/>
          </a:prstGeom>
          <a:solidFill>
            <a:srgbClr val="F6BB00"/>
          </a:solidFill>
          <a:ln>
            <a:solidFill>
              <a:srgbClr val="F6BB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PASCA MUSRENBANG NASIONAL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4" name="Elbow Connector 103"/>
          <p:cNvCxnSpPr/>
          <p:nvPr/>
        </p:nvCxnSpPr>
        <p:spPr>
          <a:xfrm rot="5400000">
            <a:off x="10259720" y="3250407"/>
            <a:ext cx="500063" cy="0"/>
          </a:xfrm>
          <a:prstGeom prst="bentConnector3">
            <a:avLst>
              <a:gd name="adj1" fmla="val 50000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519" name="TextBox 65"/>
          <p:cNvSpPr txBox="1">
            <a:spLocks noChangeArrowheads="1"/>
          </p:cNvSpPr>
          <p:nvPr/>
        </p:nvSpPr>
        <p:spPr bwMode="auto">
          <a:xfrm>
            <a:off x="9548803" y="1796584"/>
            <a:ext cx="2235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Minggu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ke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-</a:t>
            </a:r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1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Mei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7" name="Chevron 56"/>
          <p:cNvSpPr/>
          <p:nvPr/>
        </p:nvSpPr>
        <p:spPr>
          <a:xfrm>
            <a:off x="5238744" y="6144939"/>
            <a:ext cx="5929354" cy="721838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953124" y="6365440"/>
            <a:ext cx="4143404" cy="308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400" i="1" dirty="0">
                <a:latin typeface="Arial Narrow" pitchFamily="34" charset="0"/>
              </a:rPr>
              <a:t>MUSRENBANG RKPD TAHUN 2019</a:t>
            </a:r>
          </a:p>
        </p:txBody>
      </p:sp>
      <p:pic>
        <p:nvPicPr>
          <p:cNvPr id="80" name="Picture 3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8879" y="6194888"/>
            <a:ext cx="535166" cy="634212"/>
          </a:xfrm>
          <a:prstGeom prst="rect">
            <a:avLst/>
          </a:prstGeom>
          <a:noFill/>
        </p:spPr>
      </p:pic>
      <p:sp>
        <p:nvSpPr>
          <p:cNvPr id="70" name="Pentagon 69"/>
          <p:cNvSpPr/>
          <p:nvPr/>
        </p:nvSpPr>
        <p:spPr>
          <a:xfrm>
            <a:off x="3557" y="6333565"/>
            <a:ext cx="5724890" cy="475846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sp>
        <p:nvSpPr>
          <p:cNvPr id="74" name="TextBox 89">
            <a:extLst>
              <a:ext uri="{FF2B5EF4-FFF2-40B4-BE49-F238E27FC236}">
                <a16:creationId xmlns="" xmlns:a16="http://schemas.microsoft.com/office/drawing/2014/main" id="{69256FB1-4512-4C1E-B3D6-12C2D3292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8306" y="5974211"/>
            <a:ext cx="1846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 b="1" dirty="0">
                <a:solidFill>
                  <a:schemeClr val="tx1"/>
                </a:solidFill>
                <a:latin typeface="Calibri" pitchFamily="34" charset="0"/>
              </a:rPr>
              <a:t>6 Maret 2019</a:t>
            </a:r>
            <a:endParaRPr lang="en-US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A8022875-9D58-4311-8AE3-332505EB0237}"/>
              </a:ext>
            </a:extLst>
          </p:cNvPr>
          <p:cNvSpPr/>
          <p:nvPr/>
        </p:nvSpPr>
        <p:spPr>
          <a:xfrm>
            <a:off x="-47684" y="4346570"/>
            <a:ext cx="1328615" cy="647700"/>
          </a:xfrm>
          <a:prstGeom prst="ellipse">
            <a:avLst/>
          </a:prstGeom>
          <a:solidFill>
            <a:srgbClr val="00A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Reses DPRD </a:t>
            </a:r>
            <a:r>
              <a:rPr lang="id-ID" sz="1600" b="1" dirty="0">
                <a:latin typeface="Arial" pitchFamily="34" charset="0"/>
                <a:cs typeface="Arial" pitchFamily="34" charset="0"/>
              </a:rPr>
              <a:t>3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ctrTitle"/>
          </p:nvPr>
        </p:nvSpPr>
        <p:spPr>
          <a:xfrm>
            <a:off x="1953491" y="436418"/>
            <a:ext cx="9788236" cy="533400"/>
          </a:xfrm>
        </p:spPr>
        <p:txBody>
          <a:bodyPr/>
          <a:lstStyle/>
          <a:p>
            <a:pPr algn="ctr" eaLnBrk="1" hangingPunct="1"/>
            <a:r>
              <a:rPr lang="en-US" sz="2400" b="1" dirty="0" err="1">
                <a:latin typeface="Arial Narrow" pitchFamily="34" charset="0"/>
              </a:rPr>
              <a:t>Tahapan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Penyusunan</a:t>
            </a:r>
            <a:r>
              <a:rPr lang="en-US" sz="2400" b="1" dirty="0">
                <a:latin typeface="Arial Narrow" pitchFamily="34" charset="0"/>
              </a:rPr>
              <a:t> RKPD</a:t>
            </a:r>
          </a:p>
        </p:txBody>
      </p:sp>
      <p:pic>
        <p:nvPicPr>
          <p:cNvPr id="62467" name="Picture 2" descr="http://3.bp.blogspot.com/_nH7J5cubZRw/RugWgVoLbNI/AAAAAAAAABA/T6BVjhq5sD4/s320/Pemd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954" y="152400"/>
            <a:ext cx="1522046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0963" y="1544638"/>
            <a:ext cx="2823308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id-ID" sz="12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25-28 </a:t>
            </a: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F</a:t>
            </a:r>
            <a:r>
              <a:rPr lang="id-ID" sz="12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eb 2019:</a:t>
            </a:r>
            <a:endParaRPr lang="en-US" sz="1200" b="1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120650" lvl="1" indent="-120650">
              <a:buFont typeface="Calibri" pitchFamily="34" charset="0"/>
              <a:buChar char="1"/>
              <a:defRPr/>
            </a:pP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Rumusan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Renja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PD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yg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Sesuai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KKD dan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prioritas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kec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.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Hasil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musrenbang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kec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. </a:t>
            </a:r>
          </a:p>
          <a:p>
            <a:pPr marL="120650" indent="-120650">
              <a:buFont typeface="Calibri" pitchFamily="34" charset="0"/>
              <a:buChar char="2"/>
              <a:defRPr/>
            </a:pP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Keg. Lintas PD</a:t>
            </a:r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765062" y="1143000"/>
            <a:ext cx="2235200" cy="48260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PD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2336800" y="2736850"/>
            <a:ext cx="2235200" cy="527050"/>
          </a:xfrm>
          <a:prstGeom prst="rect">
            <a:avLst/>
          </a:prstGeom>
          <a:solidFill>
            <a:srgbClr val="0070C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Forum PD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4956909" y="3427414"/>
            <a:ext cx="2012462" cy="978331"/>
          </a:xfrm>
          <a:prstGeom prst="rect">
            <a:avLst/>
          </a:prstGeom>
          <a:solidFill>
            <a:srgbClr val="E36C0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00"/>
              </a:spcBef>
            </a:pPr>
            <a:r>
              <a:rPr lang="en-US" sz="1600" b="1" dirty="0" err="1">
                <a:solidFill>
                  <a:schemeClr val="bg1"/>
                </a:solidFill>
                <a:latin typeface="Arial Narrow" pitchFamily="34" charset="0"/>
              </a:rPr>
              <a:t>Musrenbang</a:t>
            </a:r>
            <a:r>
              <a:rPr lang="en-US" sz="1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Arial Narrow" pitchFamily="34" charset="0"/>
              </a:rPr>
              <a:t>Kabupaten</a:t>
            </a:r>
            <a:r>
              <a:rPr lang="en-US" sz="1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  <a:p>
            <a:pPr algn="ctr">
              <a:spcBef>
                <a:spcPts val="300"/>
              </a:spcBef>
            </a:pPr>
            <a:r>
              <a:rPr lang="id-ID" sz="1600" b="1" dirty="0">
                <a:solidFill>
                  <a:schemeClr val="bg1"/>
                </a:solidFill>
                <a:latin typeface="Arial Narrow" pitchFamily="34" charset="0"/>
              </a:rPr>
              <a:t>(14</a:t>
            </a:r>
            <a:r>
              <a:rPr lang="en-US" sz="1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Arial Narrow" pitchFamily="34" charset="0"/>
              </a:rPr>
              <a:t>Maret</a:t>
            </a:r>
            <a:r>
              <a:rPr lang="id-ID" sz="1600" b="1" dirty="0">
                <a:solidFill>
                  <a:schemeClr val="bg1"/>
                </a:solidFill>
                <a:latin typeface="Arial Narrow" pitchFamily="34" charset="0"/>
              </a:rPr>
              <a:t> 2019)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7287846" y="3926539"/>
            <a:ext cx="2235200" cy="527050"/>
          </a:xfrm>
          <a:prstGeom prst="rect">
            <a:avLst/>
          </a:prstGeom>
          <a:solidFill>
            <a:srgbClr val="E36C0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b="1">
                <a:solidFill>
                  <a:schemeClr val="bg1"/>
                </a:solidFill>
                <a:latin typeface="Arial Narrow" pitchFamily="34" charset="0"/>
              </a:rPr>
              <a:t>Finalisasi TIM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7287846" y="4613646"/>
            <a:ext cx="2235200" cy="527050"/>
          </a:xfrm>
          <a:prstGeom prst="rect">
            <a:avLst/>
          </a:prstGeom>
          <a:solidFill>
            <a:srgbClr val="E36C0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</a:pPr>
            <a:endParaRPr lang="en-US" sz="600" b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rial Narrow" pitchFamily="34" charset="0"/>
              </a:rPr>
              <a:t>Desk RKPD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7287846" y="6088063"/>
            <a:ext cx="2235200" cy="527050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Penetapan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Dokumen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RKPD (</a:t>
            </a: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Mei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)</a:t>
            </a:r>
          </a:p>
          <a:p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7287845" y="5325223"/>
            <a:ext cx="2396481" cy="555625"/>
          </a:xfrm>
          <a:prstGeom prst="rect">
            <a:avLst/>
          </a:prstGeom>
          <a:solidFill>
            <a:srgbClr val="E36C0A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 dirty="0" err="1">
                <a:solidFill>
                  <a:schemeClr val="bg1"/>
                </a:solidFill>
                <a:latin typeface="Arial Narrow" pitchFamily="34" charset="0"/>
              </a:rPr>
              <a:t>Singkronisasai</a:t>
            </a:r>
            <a:r>
              <a:rPr lang="en-US" sz="12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 Narrow" pitchFamily="34" charset="0"/>
              </a:rPr>
              <a:t>Rancangan</a:t>
            </a:r>
            <a:r>
              <a:rPr lang="en-US" sz="12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 Narrow" pitchFamily="34" charset="0"/>
              </a:rPr>
              <a:t>Akhir</a:t>
            </a:r>
            <a:r>
              <a:rPr lang="en-US" sz="1200" b="1" dirty="0">
                <a:solidFill>
                  <a:schemeClr val="bg1"/>
                </a:solidFill>
                <a:latin typeface="Arial Narrow" pitchFamily="34" charset="0"/>
              </a:rPr>
              <a:t> RKPD dg </a:t>
            </a:r>
            <a:r>
              <a:rPr lang="en-US" sz="1200" b="1" dirty="0" err="1">
                <a:solidFill>
                  <a:schemeClr val="bg1"/>
                </a:solidFill>
                <a:latin typeface="Arial Narrow" pitchFamily="34" charset="0"/>
              </a:rPr>
              <a:t>hasil</a:t>
            </a:r>
            <a:r>
              <a:rPr lang="en-US" sz="1200" b="1" dirty="0">
                <a:solidFill>
                  <a:schemeClr val="bg1"/>
                </a:solidFill>
                <a:latin typeface="Arial Narrow" pitchFamily="34" charset="0"/>
              </a:rPr>
              <a:t> Reses DPRD (</a:t>
            </a:r>
            <a:r>
              <a:rPr lang="id-ID" sz="1200" b="1" dirty="0">
                <a:solidFill>
                  <a:schemeClr val="bg1"/>
                </a:solidFill>
                <a:latin typeface="Arial Narrow" pitchFamily="34" charset="0"/>
              </a:rPr>
              <a:t>Maret</a:t>
            </a:r>
            <a:r>
              <a:rPr lang="en-US" sz="1200" b="1" dirty="0">
                <a:solidFill>
                  <a:schemeClr val="bg1"/>
                </a:solidFill>
                <a:latin typeface="Arial Narrow" pitchFamily="34" charset="0"/>
              </a:rPr>
              <a:t>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9861751" y="4594692"/>
            <a:ext cx="1985108" cy="527050"/>
          </a:xfrm>
          <a:prstGeom prst="rect">
            <a:avLst/>
          </a:prstGeom>
          <a:solidFill>
            <a:srgbClr val="0070C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Desk KUA-PPAS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(Mei –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9894738" y="5147236"/>
            <a:ext cx="1965569" cy="758825"/>
          </a:xfrm>
          <a:prstGeom prst="rect">
            <a:avLst/>
          </a:prstGeom>
          <a:solidFill>
            <a:srgbClr val="0070C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120650" lvl="1" indent="-120650">
              <a:buFont typeface="Arial Narrow" pitchFamily="34" charset="0"/>
              <a:buChar char="1"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Prioritas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Kegiatan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(filter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Usulan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)</a:t>
            </a:r>
          </a:p>
          <a:p>
            <a:pPr marL="120650" indent="-120650">
              <a:buFont typeface="Arial Narrow" pitchFamily="34" charset="0"/>
              <a:buChar char="2"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Pagu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(ASB)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5181600" y="5348288"/>
            <a:ext cx="1352062" cy="442912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00"/>
              </a:spcBef>
            </a:pPr>
            <a:r>
              <a:rPr lang="en-US" sz="2400" b="1">
                <a:solidFill>
                  <a:schemeClr val="bg1"/>
                </a:solidFill>
                <a:latin typeface="Arial Narrow" pitchFamily="34" charset="0"/>
              </a:rPr>
              <a:t>DPRD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62479" name="Text Box 15"/>
          <p:cNvSpPr txBox="1">
            <a:spLocks noChangeArrowheads="1"/>
          </p:cNvSpPr>
          <p:nvPr/>
        </p:nvSpPr>
        <p:spPr bwMode="auto">
          <a:xfrm>
            <a:off x="2235200" y="6332538"/>
            <a:ext cx="2235200" cy="373062"/>
          </a:xfrm>
          <a:prstGeom prst="rect">
            <a:avLst/>
          </a:prstGeom>
          <a:solidFill>
            <a:srgbClr val="00B0F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00"/>
              </a:spcBef>
            </a:pPr>
            <a:r>
              <a:rPr lang="en-US" b="1" dirty="0" err="1">
                <a:latin typeface="Arial Narrow" pitchFamily="34" charset="0"/>
              </a:rPr>
              <a:t>Musrenbang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Desa</a:t>
            </a:r>
            <a:endParaRPr lang="en-US" b="1" dirty="0">
              <a:latin typeface="Arial Narrow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2336800" y="4457699"/>
            <a:ext cx="2276764" cy="571501"/>
          </a:xfrm>
          <a:prstGeom prst="rect">
            <a:avLst/>
          </a:prstGeom>
          <a:solidFill>
            <a:srgbClr val="FABF8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00"/>
              </a:spcBef>
            </a:pPr>
            <a:r>
              <a:rPr lang="en-US" sz="1600" b="1">
                <a:solidFill>
                  <a:schemeClr val="tx1"/>
                </a:solidFill>
                <a:latin typeface="Arial Narrow" pitchFamily="34" charset="0"/>
              </a:rPr>
              <a:t>Musrenbang Kecamatan</a:t>
            </a:r>
            <a:endParaRPr lang="en-US" sz="1600">
              <a:solidFill>
                <a:schemeClr val="tx1"/>
              </a:solidFill>
            </a:endParaRPr>
          </a:p>
        </p:txBody>
      </p:sp>
      <p:cxnSp>
        <p:nvCxnSpPr>
          <p:cNvPr id="62481" name="AutoShape 17"/>
          <p:cNvCxnSpPr>
            <a:cxnSpLocks noChangeShapeType="1"/>
          </p:cNvCxnSpPr>
          <p:nvPr/>
        </p:nvCxnSpPr>
        <p:spPr bwMode="auto">
          <a:xfrm rot="16200000" flipH="1">
            <a:off x="4448908" y="1979614"/>
            <a:ext cx="1803400" cy="1092199"/>
          </a:xfrm>
          <a:prstGeom prst="bentConnector3">
            <a:avLst>
              <a:gd name="adj1" fmla="val 68486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2482" name="AutoShape 18"/>
          <p:cNvCxnSpPr>
            <a:cxnSpLocks noChangeShapeType="1"/>
          </p:cNvCxnSpPr>
          <p:nvPr/>
        </p:nvCxnSpPr>
        <p:spPr bwMode="auto">
          <a:xfrm rot="16200000" flipH="1">
            <a:off x="5897991" y="1480588"/>
            <a:ext cx="2551112" cy="2342662"/>
          </a:xfrm>
          <a:prstGeom prst="bentConnector3">
            <a:avLst>
              <a:gd name="adj1" fmla="val 185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2483" name="AutoShape 19"/>
          <p:cNvCxnSpPr>
            <a:cxnSpLocks noChangeShapeType="1"/>
          </p:cNvCxnSpPr>
          <p:nvPr/>
        </p:nvCxnSpPr>
        <p:spPr bwMode="auto">
          <a:xfrm rot="5400000">
            <a:off x="2818118" y="1789907"/>
            <a:ext cx="1360487" cy="533401"/>
          </a:xfrm>
          <a:prstGeom prst="bentConnector3">
            <a:avLst>
              <a:gd name="adj1" fmla="val 352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2484" name="AutoShape 20"/>
          <p:cNvCxnSpPr>
            <a:cxnSpLocks noChangeShapeType="1"/>
          </p:cNvCxnSpPr>
          <p:nvPr/>
        </p:nvCxnSpPr>
        <p:spPr bwMode="auto">
          <a:xfrm rot="5400000" flipH="1" flipV="1">
            <a:off x="2780751" y="5650952"/>
            <a:ext cx="1341437" cy="586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2485" name="AutoShape 23"/>
          <p:cNvCxnSpPr>
            <a:cxnSpLocks noChangeShapeType="1"/>
          </p:cNvCxnSpPr>
          <p:nvPr/>
        </p:nvCxnSpPr>
        <p:spPr bwMode="auto">
          <a:xfrm>
            <a:off x="6533662" y="5583238"/>
            <a:ext cx="75418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2486" name="AutoShape 24"/>
          <p:cNvCxnSpPr>
            <a:cxnSpLocks noChangeShapeType="1"/>
          </p:cNvCxnSpPr>
          <p:nvPr/>
        </p:nvCxnSpPr>
        <p:spPr bwMode="auto">
          <a:xfrm>
            <a:off x="8344878" y="4434106"/>
            <a:ext cx="0" cy="1873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2487" name="AutoShape 25"/>
          <p:cNvCxnSpPr>
            <a:cxnSpLocks noChangeShapeType="1"/>
          </p:cNvCxnSpPr>
          <p:nvPr/>
        </p:nvCxnSpPr>
        <p:spPr bwMode="auto">
          <a:xfrm>
            <a:off x="8362462" y="5881689"/>
            <a:ext cx="0" cy="1873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2488" name="AutoShape 26"/>
          <p:cNvCxnSpPr>
            <a:cxnSpLocks noChangeShapeType="1"/>
          </p:cNvCxnSpPr>
          <p:nvPr/>
        </p:nvCxnSpPr>
        <p:spPr bwMode="auto">
          <a:xfrm>
            <a:off x="8348785" y="5168901"/>
            <a:ext cx="0" cy="1428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2489" name="AutoShape 27"/>
          <p:cNvCxnSpPr>
            <a:cxnSpLocks noChangeShapeType="1"/>
          </p:cNvCxnSpPr>
          <p:nvPr/>
        </p:nvCxnSpPr>
        <p:spPr bwMode="auto">
          <a:xfrm>
            <a:off x="9536494" y="3937094"/>
            <a:ext cx="1449753" cy="648352"/>
          </a:xfrm>
          <a:prstGeom prst="bentConnector3">
            <a:avLst>
              <a:gd name="adj1" fmla="val 99160"/>
            </a:avLst>
          </a:prstGeom>
          <a:noFill/>
          <a:ln w="22225">
            <a:solidFill>
              <a:srgbClr val="000000"/>
            </a:solidFill>
            <a:prstDash val="dash"/>
            <a:miter lim="800000"/>
            <a:headEnd/>
            <a:tailEnd type="triangle" w="med" len="med"/>
          </a:ln>
        </p:spPr>
      </p:cxnSp>
      <p:cxnSp>
        <p:nvCxnSpPr>
          <p:cNvPr id="62490" name="AutoShape 28"/>
          <p:cNvCxnSpPr>
            <a:cxnSpLocks noChangeShapeType="1"/>
          </p:cNvCxnSpPr>
          <p:nvPr/>
        </p:nvCxnSpPr>
        <p:spPr bwMode="auto">
          <a:xfrm flipV="1">
            <a:off x="9523047" y="5976470"/>
            <a:ext cx="1355969" cy="439738"/>
          </a:xfrm>
          <a:prstGeom prst="bentConnector3">
            <a:avLst>
              <a:gd name="adj1" fmla="val 99301"/>
            </a:avLst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311727" y="3214688"/>
            <a:ext cx="2939473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id-ID" sz="1400" b="1" dirty="0">
                <a:latin typeface="Calibri" pitchFamily="34" charset="0"/>
                <a:cs typeface="Arial" pitchFamily="34" charset="0"/>
              </a:rPr>
              <a:t>6 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- 15 Feb 2019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:</a:t>
            </a:r>
          </a:p>
          <a:p>
            <a:pPr marL="120650" lvl="1" indent="-120650">
              <a:buFont typeface="Calibri" pitchFamily="34" charset="0"/>
              <a:buChar char="1"/>
              <a:defRPr/>
            </a:pP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Prioritas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Kecamatan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Berdasar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hasil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musrenbangdes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marL="120650" indent="-120650">
              <a:buFont typeface="Calibri" pitchFamily="34" charset="0"/>
              <a:buChar char="2"/>
              <a:defRPr/>
            </a:pP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Usulan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Keg.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Prioritas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Kec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.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Yg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Blm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dalam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Murenbangdes</a:t>
            </a:r>
            <a:endParaRPr 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2492" name="Text Box 30"/>
          <p:cNvSpPr txBox="1">
            <a:spLocks noChangeArrowheads="1"/>
          </p:cNvSpPr>
          <p:nvPr/>
        </p:nvSpPr>
        <p:spPr bwMode="auto">
          <a:xfrm>
            <a:off x="3505200" y="1730376"/>
            <a:ext cx="1336431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Rancangan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Renja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PD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2493" name="Text Box 31"/>
          <p:cNvSpPr txBox="1">
            <a:spLocks noChangeArrowheads="1"/>
          </p:cNvSpPr>
          <p:nvPr/>
        </p:nvSpPr>
        <p:spPr bwMode="auto">
          <a:xfrm>
            <a:off x="4841631" y="1903414"/>
            <a:ext cx="2127739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Rancangan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Renja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PD </a:t>
            </a:r>
            <a:r>
              <a:rPr lang="en-US" sz="1600" b="1" dirty="0" err="1">
                <a:solidFill>
                  <a:schemeClr val="tx1"/>
                </a:solidFill>
                <a:latin typeface="Calibri" pitchFamily="34" charset="0"/>
              </a:rPr>
              <a:t>Pasca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 Forum PD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62494" name="AutoShape 32"/>
          <p:cNvCxnSpPr>
            <a:cxnSpLocks noChangeShapeType="1"/>
          </p:cNvCxnSpPr>
          <p:nvPr/>
        </p:nvCxnSpPr>
        <p:spPr bwMode="auto">
          <a:xfrm>
            <a:off x="3655647" y="3263901"/>
            <a:ext cx="1301262" cy="542925"/>
          </a:xfrm>
          <a:prstGeom prst="bentConnector3">
            <a:avLst>
              <a:gd name="adj1" fmla="val 0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62495" name="Text Box 33"/>
          <p:cNvSpPr txBox="1">
            <a:spLocks noChangeArrowheads="1"/>
          </p:cNvSpPr>
          <p:nvPr/>
        </p:nvSpPr>
        <p:spPr bwMode="auto">
          <a:xfrm>
            <a:off x="6299201" y="1365250"/>
            <a:ext cx="212969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</a:rPr>
              <a:t>Rancangan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</a:rPr>
              <a:t>Renja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</a:rPr>
              <a:t> PD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</a:rPr>
              <a:t>Pasca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</a:rPr>
              <a:t>Musren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2496" name="Text Box 34"/>
          <p:cNvSpPr txBox="1">
            <a:spLocks noChangeArrowheads="1"/>
          </p:cNvSpPr>
          <p:nvPr/>
        </p:nvSpPr>
        <p:spPr bwMode="auto">
          <a:xfrm>
            <a:off x="3786324" y="5574552"/>
            <a:ext cx="134229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400" b="1" dirty="0" err="1">
                <a:latin typeface="Calibri" pitchFamily="34" charset="0"/>
              </a:rPr>
              <a:t>Pokok-Pokok</a:t>
            </a:r>
            <a:r>
              <a:rPr lang="en-US" sz="1400" b="1" dirty="0">
                <a:latin typeface="Calibri" pitchFamily="34" charset="0"/>
              </a:rPr>
              <a:t> </a:t>
            </a:r>
            <a:r>
              <a:rPr lang="en-US" sz="1400" b="1" dirty="0" err="1">
                <a:latin typeface="Calibri" pitchFamily="34" charset="0"/>
              </a:rPr>
              <a:t>Pikiran</a:t>
            </a:r>
            <a:r>
              <a:rPr lang="en-US" sz="1400" b="1" dirty="0">
                <a:latin typeface="Calibri" pitchFamily="34" charset="0"/>
              </a:rPr>
              <a:t> DPRD</a:t>
            </a:r>
          </a:p>
          <a:p>
            <a:endParaRPr lang="en-US" sz="1400" b="1" dirty="0"/>
          </a:p>
        </p:txBody>
      </p:sp>
      <p:sp>
        <p:nvSpPr>
          <p:cNvPr id="37" name="Oval 36"/>
          <p:cNvSpPr/>
          <p:nvPr/>
        </p:nvSpPr>
        <p:spPr>
          <a:xfrm>
            <a:off x="2090615" y="621665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8" name="Oval 37"/>
          <p:cNvSpPr/>
          <p:nvPr/>
        </p:nvSpPr>
        <p:spPr>
          <a:xfrm>
            <a:off x="2192215" y="434340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9" name="Oval 38"/>
          <p:cNvSpPr/>
          <p:nvPr/>
        </p:nvSpPr>
        <p:spPr>
          <a:xfrm>
            <a:off x="2235200" y="266700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0" name="Oval 39"/>
          <p:cNvSpPr/>
          <p:nvPr/>
        </p:nvSpPr>
        <p:spPr>
          <a:xfrm>
            <a:off x="4876800" y="335280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1" name="Oval 40"/>
          <p:cNvSpPr/>
          <p:nvPr/>
        </p:nvSpPr>
        <p:spPr>
          <a:xfrm>
            <a:off x="7112000" y="381000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2" name="Oval 41"/>
          <p:cNvSpPr/>
          <p:nvPr/>
        </p:nvSpPr>
        <p:spPr>
          <a:xfrm>
            <a:off x="7112000" y="457200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3" name="Oval 42"/>
          <p:cNvSpPr/>
          <p:nvPr/>
        </p:nvSpPr>
        <p:spPr>
          <a:xfrm>
            <a:off x="7131538" y="5227638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4" name="Oval 43"/>
          <p:cNvSpPr/>
          <p:nvPr/>
        </p:nvSpPr>
        <p:spPr>
          <a:xfrm>
            <a:off x="7172570" y="5970588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45" name="Text Box 34"/>
          <p:cNvSpPr txBox="1">
            <a:spLocks noChangeArrowheads="1"/>
          </p:cNvSpPr>
          <p:nvPr/>
        </p:nvSpPr>
        <p:spPr bwMode="auto">
          <a:xfrm>
            <a:off x="4672106" y="4580964"/>
            <a:ext cx="2844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id-ID" sz="1200" b="1" dirty="0">
                <a:latin typeface="Calibri" pitchFamily="34" charset="0"/>
                <a:cs typeface="Arial" pitchFamily="34" charset="0"/>
              </a:rPr>
              <a:t>Minggu k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Kegiatan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yg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didanai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APBDes</a:t>
            </a:r>
            <a:endParaRPr lang="en-US" sz="1200" b="1" dirty="0">
              <a:latin typeface="Calibri" pitchFamily="34" charset="0"/>
              <a:cs typeface="Arial" pitchFamily="34" charset="0"/>
            </a:endParaRPr>
          </a:p>
          <a:p>
            <a:pPr>
              <a:defRPr/>
            </a:pPr>
            <a:r>
              <a:rPr lang="id-ID" sz="1200" b="1" dirty="0">
                <a:latin typeface="Calibri" pitchFamily="34" charset="0"/>
                <a:cs typeface="Arial" pitchFamily="34" charset="0"/>
              </a:rPr>
              <a:t>e I – Minggu ke III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Januari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:</a:t>
            </a:r>
          </a:p>
          <a:p>
            <a:pPr marL="60325" indent="-60325">
              <a:buFontTx/>
              <a:buChar char="-"/>
              <a:tabLst>
                <a:tab pos="60325" algn="l"/>
              </a:tabLst>
              <a:defRPr/>
            </a:pPr>
            <a:r>
              <a:rPr lang="en-US" sz="1200" b="1" dirty="0" err="1">
                <a:latin typeface="Calibri" pitchFamily="34" charset="0"/>
                <a:cs typeface="Arial" pitchFamily="34" charset="0"/>
              </a:rPr>
              <a:t>Kegiatan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Swadaya</a:t>
            </a:r>
            <a:endParaRPr lang="en-US" sz="1200" b="1" dirty="0">
              <a:latin typeface="Calibri" pitchFamily="34" charset="0"/>
              <a:cs typeface="Arial" pitchFamily="34" charset="0"/>
              <a:sym typeface="Wingdings" pitchFamily="2" charset="2"/>
            </a:endParaRPr>
          </a:p>
          <a:p>
            <a:pPr marL="60325" indent="-60325">
              <a:buFontTx/>
              <a:buChar char="-"/>
              <a:tabLst>
                <a:tab pos="60325" algn="l"/>
              </a:tabLst>
              <a:defRPr/>
            </a:pPr>
            <a:r>
              <a:rPr lang="en-US" sz="1200" b="1" dirty="0" err="1">
                <a:latin typeface="Calibri" pitchFamily="34" charset="0"/>
                <a:cs typeface="Arial" pitchFamily="34" charset="0"/>
              </a:rPr>
              <a:t>Tupoksi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Calibri" pitchFamily="34" charset="0"/>
                <a:cs typeface="Arial" pitchFamily="34" charset="0"/>
              </a:rPr>
              <a:t>Teknis</a:t>
            </a:r>
            <a:r>
              <a:rPr lang="en-US" sz="1200" b="1" dirty="0">
                <a:latin typeface="Calibri" pitchFamily="34" charset="0"/>
                <a:cs typeface="Arial" pitchFamily="34" charset="0"/>
              </a:rPr>
              <a:t> SKPD </a:t>
            </a:r>
            <a:r>
              <a:rPr lang="en-US" sz="1200" b="1" dirty="0">
                <a:latin typeface="Calibri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1200" b="1" dirty="0" err="1">
                <a:latin typeface="Calibri" pitchFamily="34" charset="0"/>
                <a:cs typeface="Arial" pitchFamily="34" charset="0"/>
                <a:sym typeface="Wingdings" pitchFamily="2" charset="2"/>
              </a:rPr>
              <a:t>Musren</a:t>
            </a:r>
            <a:endParaRPr lang="en-US" sz="1200" b="1" dirty="0">
              <a:latin typeface="Calibri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endParaRPr lang="en-US" sz="1200" b="1" dirty="0">
              <a:latin typeface="Calibri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endParaRPr lang="en-US" sz="1200" b="1" dirty="0">
              <a:latin typeface="Calibri" pitchFamily="34" charset="0"/>
              <a:cs typeface="Arial" pitchFamily="34" charset="0"/>
            </a:endParaRPr>
          </a:p>
          <a:p>
            <a:pPr>
              <a:defRPr/>
            </a:pPr>
            <a:endParaRPr lang="en-US" sz="1200" b="1" dirty="0">
              <a:latin typeface="Calibri" pitchFamily="34" charset="0"/>
              <a:cs typeface="Arial" pitchFamily="34" charset="0"/>
            </a:endParaRPr>
          </a:p>
          <a:p>
            <a:pPr>
              <a:defRPr/>
            </a:pPr>
            <a:endParaRPr lang="en-US" sz="1200" b="1" dirty="0">
              <a:cs typeface="Arial" pitchFamily="34" charset="0"/>
            </a:endParaRPr>
          </a:p>
        </p:txBody>
      </p:sp>
      <p:cxnSp>
        <p:nvCxnSpPr>
          <p:cNvPr id="57" name="Elbow Connector 56"/>
          <p:cNvCxnSpPr/>
          <p:nvPr/>
        </p:nvCxnSpPr>
        <p:spPr>
          <a:xfrm>
            <a:off x="6967415" y="3535363"/>
            <a:ext cx="1117600" cy="381000"/>
          </a:xfrm>
          <a:prstGeom prst="bentConnector3">
            <a:avLst>
              <a:gd name="adj1" fmla="val 10007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101600" y="5380038"/>
            <a:ext cx="2946400" cy="381000"/>
          </a:xfrm>
          <a:prstGeom prst="rect">
            <a:avLst/>
          </a:prstGeom>
          <a:solidFill>
            <a:srgbClr val="00B050"/>
          </a:solidFill>
          <a:ln w="0" cmpd="sng">
            <a:solidFill>
              <a:schemeClr val="tx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>
                <a:lumMod val="50000"/>
              </a:schemeClr>
            </a:outerShdw>
          </a:effectLst>
        </p:spPr>
        <p:txBody>
          <a:bodyPr/>
          <a:lstStyle/>
          <a:p>
            <a:pPr algn="ctr">
              <a:spcBef>
                <a:spcPts val="6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BUPATI / WAKIL BUPATI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rot="10800000">
            <a:off x="3454400" y="5578475"/>
            <a:ext cx="17272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47" idx="3"/>
          </p:cNvCxnSpPr>
          <p:nvPr/>
        </p:nvCxnSpPr>
        <p:spPr>
          <a:xfrm flipV="1">
            <a:off x="3048000" y="5562600"/>
            <a:ext cx="406400" cy="79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10" name="TextBox 79"/>
          <p:cNvSpPr txBox="1">
            <a:spLocks noChangeArrowheads="1"/>
          </p:cNvSpPr>
          <p:nvPr/>
        </p:nvSpPr>
        <p:spPr bwMode="auto">
          <a:xfrm>
            <a:off x="1060940" y="5889812"/>
            <a:ext cx="18145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/>
              <a:t>Rancangan</a:t>
            </a:r>
            <a:r>
              <a:rPr lang="en-US" sz="1400" dirty="0"/>
              <a:t> </a:t>
            </a:r>
            <a:r>
              <a:rPr lang="en-US" sz="1400" dirty="0" err="1"/>
              <a:t>Awal</a:t>
            </a:r>
            <a:r>
              <a:rPr lang="en-US" sz="1400" dirty="0"/>
              <a:t> RKPD</a:t>
            </a:r>
          </a:p>
        </p:txBody>
      </p:sp>
      <p:cxnSp>
        <p:nvCxnSpPr>
          <p:cNvPr id="87" name="Straight Connector 86"/>
          <p:cNvCxnSpPr>
            <a:stCxn id="91" idx="6"/>
          </p:cNvCxnSpPr>
          <p:nvPr/>
        </p:nvCxnSpPr>
        <p:spPr>
          <a:xfrm flipV="1">
            <a:off x="2946400" y="5616389"/>
            <a:ext cx="508000" cy="428064"/>
          </a:xfrm>
          <a:prstGeom prst="line">
            <a:avLst/>
          </a:prstGeom>
          <a:ln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812800" y="5862917"/>
            <a:ext cx="2133600" cy="3630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513" name="Text Box 30"/>
          <p:cNvSpPr txBox="1">
            <a:spLocks noChangeArrowheads="1"/>
          </p:cNvSpPr>
          <p:nvPr/>
        </p:nvSpPr>
        <p:spPr bwMode="auto">
          <a:xfrm>
            <a:off x="132149" y="5052579"/>
            <a:ext cx="3251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b="1" dirty="0" err="1">
                <a:latin typeface="Calibri" pitchFamily="34" charset="0"/>
              </a:rPr>
              <a:t>Arah</a:t>
            </a:r>
            <a:r>
              <a:rPr lang="en-US" sz="1400" b="1" dirty="0">
                <a:latin typeface="Calibri" pitchFamily="34" charset="0"/>
              </a:rPr>
              <a:t> </a:t>
            </a:r>
            <a:r>
              <a:rPr lang="en-US" sz="1400" b="1" dirty="0" err="1">
                <a:latin typeface="Calibri" pitchFamily="34" charset="0"/>
              </a:rPr>
              <a:t>Kebijakan</a:t>
            </a:r>
            <a:r>
              <a:rPr lang="en-US" sz="1400" b="1" dirty="0">
                <a:latin typeface="Calibri" pitchFamily="34" charset="0"/>
              </a:rPr>
              <a:t>/</a:t>
            </a:r>
            <a:r>
              <a:rPr lang="en-US" sz="1400" b="1" dirty="0" err="1">
                <a:latin typeface="Calibri" pitchFamily="34" charset="0"/>
              </a:rPr>
              <a:t>Pokok-pokok</a:t>
            </a:r>
            <a:r>
              <a:rPr lang="en-US" sz="1400" b="1" dirty="0">
                <a:latin typeface="Calibri" pitchFamily="34" charset="0"/>
              </a:rPr>
              <a:t> </a:t>
            </a:r>
            <a:r>
              <a:rPr lang="en-US" sz="1400" b="1" dirty="0" err="1">
                <a:latin typeface="Calibri" pitchFamily="34" charset="0"/>
              </a:rPr>
              <a:t>Pikiran</a:t>
            </a:r>
            <a:endParaRPr lang="en-US" sz="1400" b="1" dirty="0"/>
          </a:p>
        </p:txBody>
      </p:sp>
      <p:cxnSp>
        <p:nvCxnSpPr>
          <p:cNvPr id="99" name="Straight Arrow Connector 98"/>
          <p:cNvCxnSpPr>
            <a:stCxn id="62480" idx="0"/>
          </p:cNvCxnSpPr>
          <p:nvPr/>
        </p:nvCxnSpPr>
        <p:spPr>
          <a:xfrm rot="16200000" flipV="1">
            <a:off x="2874243" y="3856760"/>
            <a:ext cx="1181098" cy="2078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15" name="TextBox 89"/>
          <p:cNvSpPr txBox="1">
            <a:spLocks noChangeArrowheads="1"/>
          </p:cNvSpPr>
          <p:nvPr/>
        </p:nvSpPr>
        <p:spPr bwMode="auto">
          <a:xfrm>
            <a:off x="67235" y="6254565"/>
            <a:ext cx="21218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d-ID" sz="1400" b="1" dirty="0">
                <a:latin typeface="Calibri" pitchFamily="34" charset="0"/>
              </a:rPr>
              <a:t>10 Des 2018 - 4</a:t>
            </a:r>
            <a:r>
              <a:rPr lang="en-US" sz="1400" b="1" dirty="0">
                <a:latin typeface="Calibri" pitchFamily="34" charset="0"/>
              </a:rPr>
              <a:t> </a:t>
            </a:r>
            <a:r>
              <a:rPr lang="en-US" sz="1400" b="1" dirty="0" err="1">
                <a:latin typeface="Calibri" pitchFamily="34" charset="0"/>
              </a:rPr>
              <a:t>Januari</a:t>
            </a:r>
            <a:r>
              <a:rPr lang="id-ID" sz="1400" b="1" dirty="0">
                <a:latin typeface="Calibri" pitchFamily="34" charset="0"/>
              </a:rPr>
              <a:t> 2019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65709" y="3205488"/>
          <a:ext cx="11777948" cy="579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5709" y="1274472"/>
            <a:ext cx="782430" cy="72660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RKPD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710" y="4635500"/>
            <a:ext cx="875194" cy="679664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RENJA</a:t>
            </a:r>
          </a:p>
          <a:p>
            <a:pPr algn="ctr"/>
            <a:r>
              <a:rPr lang="en-US" b="1" dirty="0"/>
              <a:t>PD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C65F337-F029-4512-8081-5527330625D9}"/>
              </a:ext>
            </a:extLst>
          </p:cNvPr>
          <p:cNvSpPr txBox="1"/>
          <p:nvPr/>
        </p:nvSpPr>
        <p:spPr>
          <a:xfrm>
            <a:off x="1061687" y="2966960"/>
            <a:ext cx="1681922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914397">
              <a:defRPr/>
            </a:pP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2018 – 21 Jan 2019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8139" y="491716"/>
            <a:ext cx="2109018" cy="7057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TAHAP PERSIAPAN</a:t>
            </a:r>
            <a:endParaRPr lang="id-ID" sz="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8138" y="56755"/>
            <a:ext cx="5793203" cy="332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400" dirty="0">
                <a:solidFill>
                  <a:prstClr val="black"/>
                </a:solidFill>
                <a:latin typeface="Calibri" panose="020F0502020204030204"/>
              </a:rPr>
              <a:t>Rancangan Awal RKPD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57692" y="55291"/>
            <a:ext cx="1637683" cy="333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Rancangan RKPD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95376" y="55291"/>
            <a:ext cx="1384062" cy="3335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Ranc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angan</a:t>
            </a: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 Akhir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RKPD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13258" y="55291"/>
            <a:ext cx="1931214" cy="333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Peraturan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Bupati</a:t>
            </a: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 Tentang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RKPD 20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endParaRPr lang="id-ID" sz="1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069607" y="491716"/>
            <a:ext cx="1107552" cy="7057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KONSULTASI PUBLIK</a:t>
            </a:r>
            <a:endParaRPr lang="id-ID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71905" y="473673"/>
            <a:ext cx="1406280" cy="70576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300" b="1" dirty="0">
                <a:solidFill>
                  <a:prstClr val="black"/>
                </a:solidFill>
                <a:latin typeface="Calibri" panose="020F0502020204030204"/>
              </a:rPr>
              <a:t>MUSRENBANG</a:t>
            </a:r>
            <a:endParaRPr lang="id-ID" sz="13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>
              <a:defRPr/>
            </a:pPr>
            <a:r>
              <a:rPr lang="en-US" sz="1300" dirty="0">
                <a:solidFill>
                  <a:prstClr val="black"/>
                </a:solidFill>
                <a:latin typeface="Calibri" panose="020F0502020204030204"/>
              </a:rPr>
              <a:t>KABUPATEN</a:t>
            </a:r>
          </a:p>
          <a:p>
            <a:pPr algn="ctr" defTabSz="914400">
              <a:defRPr/>
            </a:pPr>
            <a:r>
              <a:rPr lang="en-US" sz="1300" dirty="0">
                <a:solidFill>
                  <a:prstClr val="black"/>
                </a:solidFill>
                <a:latin typeface="Calibri" panose="020F0502020204030204"/>
              </a:rPr>
              <a:t>di </a:t>
            </a:r>
            <a:r>
              <a:rPr lang="en-US" sz="1300" dirty="0" err="1">
                <a:solidFill>
                  <a:prstClr val="black"/>
                </a:solidFill>
                <a:latin typeface="Calibri" panose="020F0502020204030204"/>
              </a:rPr>
              <a:t>Kecamatan</a:t>
            </a:r>
            <a:endParaRPr lang="id-ID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72932" y="491716"/>
            <a:ext cx="868410" cy="70576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FORUM</a:t>
            </a:r>
          </a:p>
          <a:p>
            <a:pPr algn="ctr" defTabSz="914400">
              <a:defRPr/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</a:rPr>
              <a:t>PD</a:t>
            </a:r>
            <a:endParaRPr lang="id-ID" sz="11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64264" y="492601"/>
            <a:ext cx="696079" cy="7048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Desk/</a:t>
            </a:r>
          </a:p>
          <a:p>
            <a:pPr algn="ctr" defTabSz="914400"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FORUM </a:t>
            </a:r>
            <a:r>
              <a:rPr lang="en-US" sz="1200" b="1" dirty="0" err="1">
                <a:solidFill>
                  <a:prstClr val="black"/>
                </a:solidFill>
                <a:latin typeface="Calibri" panose="020F0502020204030204"/>
              </a:rPr>
              <a:t>lintas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 PD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67067" y="477797"/>
            <a:ext cx="828308" cy="719687"/>
          </a:xfrm>
          <a:prstGeom prst="roundRect">
            <a:avLst/>
          </a:prstGeom>
          <a:solidFill>
            <a:srgbClr val="FF9999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MUSREN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-</a:t>
            </a: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BANG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>
              <a:defRPr/>
            </a:pP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Kabupaten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401939" y="491714"/>
            <a:ext cx="953852" cy="7057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PENETAPAN RKPD 20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468517" y="473673"/>
            <a:ext cx="1310921" cy="7057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</a:rPr>
              <a:t>PENYEMPURNAAN </a:t>
            </a:r>
          </a:p>
          <a:p>
            <a:pPr algn="ctr" defTabSz="914400">
              <a:defRPr/>
            </a:pPr>
            <a:r>
              <a:rPr lang="en-US" sz="1100" dirty="0" err="1">
                <a:solidFill>
                  <a:prstClr val="black"/>
                </a:solidFill>
                <a:latin typeface="Calibri" panose="020F0502020204030204"/>
              </a:rPr>
              <a:t>dan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alibri" panose="020F0502020204030204"/>
              </a:rPr>
              <a:t>fasilitasi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>
              <a:defRPr/>
            </a:pPr>
            <a:r>
              <a:rPr lang="en-US" sz="1100" dirty="0" err="1">
                <a:solidFill>
                  <a:prstClr val="black"/>
                </a:solidFill>
                <a:latin typeface="Calibri" panose="020F0502020204030204"/>
              </a:rPr>
              <a:t>ke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alibri" panose="020F0502020204030204"/>
              </a:rPr>
              <a:t>Provinsi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alibri" panose="020F0502020204030204"/>
              </a:rPr>
              <a:t>Jawa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 Barat)</a:t>
            </a:r>
            <a:endParaRPr lang="id-ID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9F2EAA5-3CDE-4AF5-98D5-1EC7F5CDC9EB}"/>
              </a:ext>
            </a:extLst>
          </p:cNvPr>
          <p:cNvSpPr txBox="1"/>
          <p:nvPr/>
        </p:nvSpPr>
        <p:spPr>
          <a:xfrm>
            <a:off x="4187394" y="2959945"/>
            <a:ext cx="911848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Feb 2019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DAAD598-7AAE-4D1D-882B-811D8E8D4950}"/>
              </a:ext>
            </a:extLst>
          </p:cNvPr>
          <p:cNvSpPr txBox="1"/>
          <p:nvPr/>
        </p:nvSpPr>
        <p:spPr>
          <a:xfrm>
            <a:off x="4738126" y="2959795"/>
            <a:ext cx="1132368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914397">
              <a:defRPr/>
            </a:pP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6 - 15 Feb 2019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9CD1CB0-8010-4F99-8AA3-6A796D2E544C}"/>
              </a:ext>
            </a:extLst>
          </p:cNvPr>
          <p:cNvSpPr txBox="1"/>
          <p:nvPr/>
        </p:nvSpPr>
        <p:spPr>
          <a:xfrm>
            <a:off x="5658027" y="2959645"/>
            <a:ext cx="1099666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914397">
              <a:defRPr/>
            </a:pP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25 -28 Feb 2019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FE59FA0-8209-42A1-83BD-83930448A5C5}"/>
              </a:ext>
            </a:extLst>
          </p:cNvPr>
          <p:cNvSpPr txBox="1"/>
          <p:nvPr/>
        </p:nvSpPr>
        <p:spPr>
          <a:xfrm>
            <a:off x="6764264" y="2959345"/>
            <a:ext cx="1208840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Maret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                                                                                             </a:t>
            </a:r>
            <a:endParaRPr lang="en-AU" sz="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D771211-972F-43EE-AADD-EB5968916F03}"/>
              </a:ext>
            </a:extLst>
          </p:cNvPr>
          <p:cNvSpPr txBox="1"/>
          <p:nvPr/>
        </p:nvSpPr>
        <p:spPr>
          <a:xfrm>
            <a:off x="7720642" y="2943876"/>
            <a:ext cx="936636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Maret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AU" sz="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D771211-972F-43EE-AADD-EB5968916F03}"/>
              </a:ext>
            </a:extLst>
          </p:cNvPr>
          <p:cNvSpPr txBox="1"/>
          <p:nvPr/>
        </p:nvSpPr>
        <p:spPr>
          <a:xfrm>
            <a:off x="8468517" y="2943876"/>
            <a:ext cx="1113635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Maret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D771211-972F-43EE-AADD-EB5968916F03}"/>
              </a:ext>
            </a:extLst>
          </p:cNvPr>
          <p:cNvSpPr txBox="1"/>
          <p:nvPr/>
        </p:nvSpPr>
        <p:spPr>
          <a:xfrm>
            <a:off x="9461127" y="2943876"/>
            <a:ext cx="2491782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US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April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III </a:t>
            </a:r>
            <a:r>
              <a:rPr lang="en-US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AU" sz="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84711" y="1272424"/>
            <a:ext cx="2072446" cy="9230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Pembahasan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atas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Draft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Draft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Ranwal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RKPD 2020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dengan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seluruh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/>
              </a:rPr>
              <a:t>stakeholders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untuk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mendapatkan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saran/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masukan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penyempurnaan</a:t>
            </a:r>
            <a:endParaRPr lang="id-ID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059495" y="1281442"/>
            <a:ext cx="1117788" cy="16232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Pertemuan Bidang Perencana Bappeda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dengan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PD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Kecamatan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Penyampaian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ttg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teknis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pelaksanaan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MUSRENBANG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Prioritas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Pembangunan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Tahun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2020</a:t>
            </a:r>
            <a:endParaRPr lang="id-ID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714756" y="1274472"/>
            <a:ext cx="984761" cy="16232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marL="25400" defTabSz="914400">
              <a:defRPr/>
            </a:pP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Pertemuan PD dengan Stakeholders Pembangunan 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yg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difasilitasi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oleh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BAPPEDA)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 u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ntuk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 Membahas program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kegiatan prioritas  PD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&amp;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 Menyepakati</a:t>
            </a:r>
            <a:r>
              <a:rPr lang="id-ID" sz="900" i="1" dirty="0">
                <a:solidFill>
                  <a:prstClr val="black"/>
                </a:solidFill>
                <a:latin typeface="Calibri" panose="020F0502020204030204"/>
              </a:rPr>
              <a:t> CPCL 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Kegiatan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71905" y="1274473"/>
            <a:ext cx="1406280" cy="1080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Musyawarah dalam rangka menghasilkan usulan Program dan Kegiatan prioritas 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Tk.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Kecamatan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untuk diusulkan ke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Kabupaten</a:t>
            </a:r>
            <a:endParaRPr lang="id-ID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764264" y="1279961"/>
            <a:ext cx="1631111" cy="1540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Pelaksanaan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Musyawarah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diawali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(Desk) per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Bidang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Pembangunan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dengan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/>
              </a:rPr>
              <a:t>Stakeholders 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dalam rangka menghasilkan Program dan Kegiatan prioritas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, yang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akan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menjadi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Draft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Rancangan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Akhir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RKPD 2020.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559798" y="1274472"/>
            <a:ext cx="1166904" cy="16232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Penyempurnaan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Draft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Akir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RKPD  (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Penajaman dan Penetapan Daftar Rencana Program dan Kegiatan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sesuai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hasil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Musrenbang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)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dibahasan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oleh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Calibri" panose="020F0502020204030204"/>
              </a:rPr>
              <a:t>SEKDA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bersama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para </a:t>
            </a:r>
            <a:r>
              <a:rPr lang="en-US" sz="1000" b="1" dirty="0" err="1">
                <a:solidFill>
                  <a:prstClr val="black"/>
                </a:solidFill>
                <a:latin typeface="Calibri" panose="020F0502020204030204"/>
              </a:rPr>
              <a:t>Kepala</a:t>
            </a:r>
            <a:r>
              <a:rPr lang="en-US" sz="1000" b="1" dirty="0">
                <a:solidFill>
                  <a:prstClr val="black"/>
                </a:solidFill>
                <a:latin typeface="Calibri" panose="020F0502020204030204"/>
              </a:rPr>
              <a:t> PD</a:t>
            </a:r>
            <a:endParaRPr lang="id-ID" sz="1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295413" y="1281442"/>
            <a:ext cx="1166904" cy="7196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Menyesuaikan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Jadwal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Penetapan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RKP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RKPD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Provinsi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Jawa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Barat</a:t>
            </a:r>
            <a:endParaRPr lang="id-ID" sz="1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855399" y="5593473"/>
            <a:ext cx="2101758" cy="7057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TAHAP PERSIAPAN</a:t>
            </a:r>
            <a:endParaRPr lang="id-ID" sz="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55398" y="6450283"/>
            <a:ext cx="5793203" cy="332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400" dirty="0">
                <a:solidFill>
                  <a:prstClr val="black"/>
                </a:solidFill>
                <a:latin typeface="Calibri" panose="020F0502020204030204"/>
              </a:rPr>
              <a:t>Rancangan Awal R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ENJA PD</a:t>
            </a:r>
            <a:endParaRPr lang="id-ID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764952" y="6448819"/>
            <a:ext cx="1637683" cy="333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Rancangan 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RENJA PD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02636" y="6448819"/>
            <a:ext cx="1384062" cy="3335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Ranc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angan</a:t>
            </a: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 Akhir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RENJA PD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920518" y="6448819"/>
            <a:ext cx="1931214" cy="333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Peraturan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Bupati</a:t>
            </a:r>
            <a:r>
              <a:rPr lang="id-ID" sz="1200" dirty="0">
                <a:solidFill>
                  <a:prstClr val="black"/>
                </a:solidFill>
                <a:latin typeface="Calibri" panose="020F0502020204030204"/>
              </a:rPr>
              <a:t> Tentang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RENJA PD </a:t>
            </a: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endParaRPr lang="id-ID" sz="1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567763" y="5593473"/>
            <a:ext cx="1080839" cy="70576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FORUM</a:t>
            </a:r>
          </a:p>
          <a:p>
            <a:pPr algn="ctr" defTabSz="914400">
              <a:defRPr/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</a:rPr>
              <a:t>PD</a:t>
            </a:r>
            <a:endParaRPr lang="id-ID" sz="11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757007" y="5594358"/>
            <a:ext cx="795543" cy="7048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200" b="1" dirty="0" err="1">
                <a:solidFill>
                  <a:prstClr val="black"/>
                </a:solidFill>
                <a:latin typeface="Calibri" panose="020F0502020204030204"/>
              </a:rPr>
              <a:t>Verifikasi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Calibri" panose="020F0502020204030204"/>
              </a:rPr>
              <a:t>Rancangan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 RENJA PD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574327" y="5579554"/>
            <a:ext cx="828308" cy="719687"/>
          </a:xfrm>
          <a:prstGeom prst="roundRect">
            <a:avLst/>
          </a:prstGeom>
          <a:solidFill>
            <a:srgbClr val="FF9999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MUSREN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-</a:t>
            </a: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BANG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>
              <a:defRPr/>
            </a:pP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Kabupaten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0409198" y="5593471"/>
            <a:ext cx="953852" cy="7057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PENETAPAN 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RENJA PD</a:t>
            </a:r>
            <a:r>
              <a:rPr lang="id-ID" sz="1200" b="1" dirty="0">
                <a:solidFill>
                  <a:prstClr val="black"/>
                </a:solidFill>
                <a:latin typeface="Calibri" panose="020F0502020204030204"/>
              </a:rPr>
              <a:t> 20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endParaRPr lang="id-ID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0115223" y="4556138"/>
            <a:ext cx="1541803" cy="8966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defTabSz="914400"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Menyesuaikan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Jadwal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Penetapan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defTabSz="914400">
              <a:defRPr/>
            </a:pPr>
            <a:r>
              <a:rPr lang="en-US" sz="1000" b="1" dirty="0">
                <a:solidFill>
                  <a:prstClr val="black"/>
                </a:solidFill>
                <a:latin typeface="Calibri" panose="020F0502020204030204"/>
              </a:rPr>
              <a:t>RKPD KAB. TASIKMALAYA </a:t>
            </a:r>
            <a:r>
              <a:rPr lang="en-US" sz="1000" b="1" dirty="0" err="1">
                <a:solidFill>
                  <a:prstClr val="black"/>
                </a:solidFill>
                <a:latin typeface="Calibri" panose="020F0502020204030204"/>
              </a:rPr>
              <a:t>Tahun</a:t>
            </a:r>
            <a:r>
              <a:rPr lang="en-US" sz="1000" b="1" dirty="0">
                <a:solidFill>
                  <a:prstClr val="black"/>
                </a:solidFill>
                <a:latin typeface="Calibri" panose="020F0502020204030204"/>
              </a:rPr>
              <a:t> 2020</a:t>
            </a:r>
            <a:endParaRPr lang="id-ID" sz="1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656580" y="3986881"/>
            <a:ext cx="984761" cy="13282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marL="25400" defTabSz="914400">
              <a:defRPr/>
            </a:pP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Penyempurnaan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Ranc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Awal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RENJA PD (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difasilitasi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oleh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BAPPEDA)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 u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ntuk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 Membahas program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kegiatan prioritas  PD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&amp;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 Menyepakati</a:t>
            </a:r>
            <a:r>
              <a:rPr lang="id-ID" sz="900" i="1" dirty="0">
                <a:solidFill>
                  <a:prstClr val="black"/>
                </a:solidFill>
                <a:latin typeface="Calibri" panose="020F0502020204030204"/>
              </a:rPr>
              <a:t> CPCL </a:t>
            </a:r>
            <a:r>
              <a:rPr lang="id-ID" sz="900" dirty="0">
                <a:solidFill>
                  <a:prstClr val="black"/>
                </a:solidFill>
                <a:latin typeface="Calibri" panose="020F0502020204030204"/>
              </a:rPr>
              <a:t>Kegiatan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757007" y="3986883"/>
            <a:ext cx="1802791" cy="13282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defTabSz="914400"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Pelaksanaan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Musyawarah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diawali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(Desk) per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Bidang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Pembangunan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dengan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/>
              </a:rPr>
              <a:t>Stakeholders 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dalam rangka menghasilkan Program dan Kegiatan prioritas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, yang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akan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menjadi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Draft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Rancangan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Akhir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RKPD 2020.</a:t>
            </a:r>
            <a:r>
              <a:rPr lang="id-ID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69CD1CB0-8010-4F99-8AA3-6A796D2E544C}"/>
              </a:ext>
            </a:extLst>
          </p:cNvPr>
          <p:cNvSpPr txBox="1"/>
          <p:nvPr/>
        </p:nvSpPr>
        <p:spPr>
          <a:xfrm>
            <a:off x="5650773" y="3765187"/>
            <a:ext cx="1099666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914397">
              <a:defRPr/>
            </a:pP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25 -28 Feb 2019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156205" y="4300823"/>
            <a:ext cx="1124823" cy="1209777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tabLst>
                <a:tab pos="914400" algn="l"/>
              </a:tabLst>
              <a:defRPr/>
            </a:pP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Perangkat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Daerah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menyampaikan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Rancangan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RENJA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kpd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BAPPEDA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sebagai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bahan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alibri" panose="020F0502020204030204"/>
              </a:rPr>
              <a:t>penyusunan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DRAFT RANWAL RKPD</a:t>
            </a:r>
            <a:endParaRPr lang="id-ID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DFE59FA0-8209-42A1-83BD-83930448A5C5}"/>
              </a:ext>
            </a:extLst>
          </p:cNvPr>
          <p:cNvSpPr txBox="1"/>
          <p:nvPr/>
        </p:nvSpPr>
        <p:spPr>
          <a:xfrm>
            <a:off x="6782450" y="3775805"/>
            <a:ext cx="1208840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Maret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id-ID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                                                                                             </a:t>
            </a:r>
            <a:endParaRPr lang="en-AU" sz="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9D771211-972F-43EE-AADD-EB5968916F03}"/>
              </a:ext>
            </a:extLst>
          </p:cNvPr>
          <p:cNvSpPr txBox="1"/>
          <p:nvPr/>
        </p:nvSpPr>
        <p:spPr>
          <a:xfrm>
            <a:off x="7738828" y="3760336"/>
            <a:ext cx="936636" cy="2154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defTabSz="914397">
              <a:defRPr/>
            </a:pP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Maret</a:t>
            </a:r>
            <a:r>
              <a:rPr lang="en-AU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</a:t>
            </a:r>
            <a:r>
              <a:rPr lang="en-US" sz="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AU" sz="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940969" y="5623550"/>
            <a:ext cx="1174253" cy="7048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en-US" sz="1200" b="1" dirty="0" err="1">
                <a:solidFill>
                  <a:prstClr val="black"/>
                </a:solidFill>
                <a:latin typeface="Calibri" panose="020F0502020204030204"/>
              </a:rPr>
              <a:t>Verifikasi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Rancangan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Akhir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RENJA PD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820319" y="3975780"/>
            <a:ext cx="1196574" cy="14769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>
              <a:defRPr/>
            </a:pPr>
            <a:r>
              <a:rPr lang="en-US" sz="1000" dirty="0" err="1">
                <a:solidFill>
                  <a:prstClr val="black"/>
                </a:solidFill>
              </a:rPr>
              <a:t>Penyempurnaan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en-US" sz="1000" dirty="0" err="1">
                <a:solidFill>
                  <a:prstClr val="black"/>
                </a:solidFill>
              </a:rPr>
              <a:t>Ranc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Akhir</a:t>
            </a:r>
            <a:r>
              <a:rPr lang="en-US" sz="1000" dirty="0">
                <a:solidFill>
                  <a:prstClr val="black"/>
                </a:solidFill>
              </a:rPr>
              <a:t>, </a:t>
            </a:r>
            <a:r>
              <a:rPr lang="en-US" sz="1000" dirty="0" err="1">
                <a:solidFill>
                  <a:prstClr val="black"/>
                </a:solidFill>
              </a:rPr>
              <a:t>berdasarkan</a:t>
            </a:r>
            <a:r>
              <a:rPr lang="en-US" sz="1000" dirty="0">
                <a:solidFill>
                  <a:prstClr val="black"/>
                </a:solidFill>
              </a:rPr>
              <a:t> PERBUP RKPD 2020, </a:t>
            </a:r>
            <a:r>
              <a:rPr lang="en-US" sz="1000" dirty="0" err="1">
                <a:solidFill>
                  <a:prstClr val="black"/>
                </a:solidFill>
              </a:rPr>
              <a:t>diverifikasi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oleh</a:t>
            </a:r>
            <a:r>
              <a:rPr lang="en-US" sz="1000" dirty="0">
                <a:solidFill>
                  <a:prstClr val="black"/>
                </a:solidFill>
              </a:rPr>
              <a:t> BAPPEDA, </a:t>
            </a:r>
            <a:r>
              <a:rPr lang="en-US" sz="1000" dirty="0" err="1">
                <a:solidFill>
                  <a:prstClr val="black"/>
                </a:solidFill>
              </a:rPr>
              <a:t>selanjutnya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untuk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ditetapkan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dengan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Peraturan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Bupati</a:t>
            </a:r>
            <a:endParaRPr lang="id-ID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9438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1791240" y="578612"/>
            <a:ext cx="9826609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“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KABUPATEN TASIKMALAYA </a:t>
            </a:r>
            <a:endParaRPr lang="id-ID" sz="2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y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ang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Religius</a:t>
            </a: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/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Islami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Dinamis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dan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Ber</a:t>
            </a: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d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aya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Saing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di Bidang Agribisnis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Berbasis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Perdesaan</a:t>
            </a: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”</a:t>
            </a:r>
            <a:endParaRPr lang="id-ID" sz="2800" dirty="0">
              <a:solidFill>
                <a:schemeClr val="accent6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70122" y="-22383"/>
            <a:ext cx="1280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d-ID" sz="4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VISI</a:t>
            </a:r>
            <a:r>
              <a:rPr lang="id-ID" sz="4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10E1D3B4-02D3-47D9-AAC0-2819B8C37FC4}"/>
              </a:ext>
            </a:extLst>
          </p:cNvPr>
          <p:cNvGrpSpPr/>
          <p:nvPr/>
        </p:nvGrpSpPr>
        <p:grpSpPr>
          <a:xfrm>
            <a:off x="-1547446" y="-173086"/>
            <a:ext cx="3338685" cy="2550526"/>
            <a:chOff x="3491345" y="1399309"/>
            <a:chExt cx="3252636" cy="2452255"/>
          </a:xfrm>
        </p:grpSpPr>
        <p:grpSp>
          <p:nvGrpSpPr>
            <p:cNvPr id="12" name="Group 12">
              <a:extLst>
                <a:ext uri="{FF2B5EF4-FFF2-40B4-BE49-F238E27FC236}">
                  <a16:creationId xmlns="" xmlns:a16="http://schemas.microsoft.com/office/drawing/2014/main" id="{0C813C0E-AF57-498E-895D-DB1D8CF8CC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9631" y="1716087"/>
              <a:ext cx="3054350" cy="1712913"/>
              <a:chOff x="3048000" y="609600"/>
              <a:chExt cx="2819400" cy="1712795"/>
            </a:xfrm>
          </p:grpSpPr>
          <p:pic>
            <p:nvPicPr>
              <p:cNvPr id="14" name="Picture 1" descr="D:\Foto Bupati\Foto-Wakil-Bupati-For-web.jpg">
                <a:extLst>
                  <a:ext uri="{FF2B5EF4-FFF2-40B4-BE49-F238E27FC236}">
                    <a16:creationId xmlns="" xmlns:a16="http://schemas.microsoft.com/office/drawing/2014/main" id="{CBC1B781-49D6-4999-A087-3386744CF9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487862" y="609600"/>
                <a:ext cx="1379538" cy="1704975"/>
              </a:xfrm>
              <a:prstGeom prst="roundRect">
                <a:avLst/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" name="Picture 8" descr="I:\Photo Bupati dan Wakil\index.jpg">
                <a:extLst>
                  <a:ext uri="{FF2B5EF4-FFF2-40B4-BE49-F238E27FC236}">
                    <a16:creationId xmlns="" xmlns:a16="http://schemas.microsoft.com/office/drawing/2014/main" id="{63D29BED-D556-41D0-9A32-21D2848043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48000" y="609601"/>
                <a:ext cx="1447801" cy="1712794"/>
              </a:xfrm>
              <a:prstGeom prst="roundRect">
                <a:avLst/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7CF3CD7C-E80D-4F56-AC13-DDF99E20E463}"/>
                </a:ext>
              </a:extLst>
            </p:cNvPr>
            <p:cNvSpPr/>
            <p:nvPr/>
          </p:nvSpPr>
          <p:spPr>
            <a:xfrm>
              <a:off x="3491345" y="1399309"/>
              <a:ext cx="1773382" cy="2452255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A70145F-1A91-4260-B1AA-AE56852789CC}"/>
              </a:ext>
            </a:extLst>
          </p:cNvPr>
          <p:cNvSpPr txBox="1"/>
          <p:nvPr/>
        </p:nvSpPr>
        <p:spPr>
          <a:xfrm>
            <a:off x="2066086" y="1790728"/>
            <a:ext cx="1285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d-ID" sz="4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MISI</a:t>
            </a:r>
            <a:endParaRPr lang="id-ID" sz="4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920E970-2D7F-49AF-A297-2A251266AAC9}"/>
              </a:ext>
            </a:extLst>
          </p:cNvPr>
          <p:cNvSpPr txBox="1"/>
          <p:nvPr/>
        </p:nvSpPr>
        <p:spPr>
          <a:xfrm>
            <a:off x="1791240" y="2418964"/>
            <a:ext cx="9826609" cy="3046988"/>
          </a:xfrm>
          <a:prstGeom prst="rect">
            <a:avLst/>
          </a:prstGeom>
          <a:solidFill>
            <a:srgbClr val="DBD6CB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d-ID" sz="2400" dirty="0">
                <a:latin typeface="Cambria" pitchFamily="18" charset="0"/>
              </a:rPr>
              <a:t>Mewujudkan masyarakat yang b</a:t>
            </a:r>
            <a:r>
              <a:rPr lang="en-US" sz="2400" dirty="0" err="1">
                <a:latin typeface="Cambria" pitchFamily="18" charset="0"/>
              </a:rPr>
              <a:t>eriman</a:t>
            </a:r>
            <a:r>
              <a:rPr lang="en-US" sz="2400" dirty="0">
                <a:latin typeface="Cambria" pitchFamily="18" charset="0"/>
              </a:rPr>
              <a:t>,</a:t>
            </a:r>
            <a:r>
              <a:rPr lang="id-ID" sz="2400" dirty="0">
                <a:latin typeface="Cambria" pitchFamily="18" charset="0"/>
              </a:rPr>
              <a:t> b</a:t>
            </a:r>
            <a:r>
              <a:rPr lang="en-US" sz="2400" dirty="0" err="1">
                <a:latin typeface="Cambria" pitchFamily="18" charset="0"/>
              </a:rPr>
              <a:t>ertaqwa</a:t>
            </a:r>
            <a:r>
              <a:rPr lang="en-US" sz="2400" dirty="0">
                <a:latin typeface="Cambria" pitchFamily="18" charset="0"/>
              </a:rPr>
              <a:t>, </a:t>
            </a:r>
            <a:r>
              <a:rPr lang="id-ID" sz="2400" dirty="0">
                <a:latin typeface="Cambria" pitchFamily="18" charset="0"/>
              </a:rPr>
              <a:t>ber</a:t>
            </a:r>
            <a:r>
              <a:rPr lang="en-US" sz="2400" dirty="0" err="1">
                <a:latin typeface="Cambria" pitchFamily="18" charset="0"/>
              </a:rPr>
              <a:t>akhlaqul</a:t>
            </a:r>
            <a:r>
              <a:rPr lang="id-ID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karimah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dan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Berkualitas</a:t>
            </a:r>
            <a:r>
              <a:rPr lang="en-US" sz="2400" dirty="0">
                <a:latin typeface="Cambria" pitchFamily="18" charset="0"/>
              </a:rPr>
              <a:t>.</a:t>
            </a:r>
            <a:endParaRPr lang="id-ID" sz="2400" dirty="0">
              <a:latin typeface="Cambria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sz="2400" dirty="0">
                <a:latin typeface="Cambria" pitchFamily="18" charset="0"/>
              </a:rPr>
              <a:t>M</a:t>
            </a:r>
            <a:r>
              <a:rPr lang="en-US" sz="2400" dirty="0" err="1">
                <a:latin typeface="Cambria" pitchFamily="18" charset="0"/>
              </a:rPr>
              <a:t>ewujudkan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id-ID" sz="2400" dirty="0">
                <a:latin typeface="Cambria" pitchFamily="18" charset="0"/>
              </a:rPr>
              <a:t>p</a:t>
            </a:r>
            <a:r>
              <a:rPr lang="en-US" sz="2400" dirty="0" err="1">
                <a:latin typeface="Cambria" pitchFamily="18" charset="0"/>
              </a:rPr>
              <a:t>erekonomian</a:t>
            </a:r>
            <a:r>
              <a:rPr lang="en-US" sz="2400" dirty="0">
                <a:latin typeface="Cambria" pitchFamily="18" charset="0"/>
              </a:rPr>
              <a:t> yang </a:t>
            </a:r>
            <a:r>
              <a:rPr lang="id-ID" sz="2400" dirty="0">
                <a:latin typeface="Cambria" pitchFamily="18" charset="0"/>
              </a:rPr>
              <a:t>t</a:t>
            </a:r>
            <a:r>
              <a:rPr lang="en-US" sz="2400" dirty="0" err="1">
                <a:latin typeface="Cambria" pitchFamily="18" charset="0"/>
              </a:rPr>
              <a:t>angguh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di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Bidang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id-ID" sz="2400" dirty="0">
                <a:latin typeface="Cambria" pitchFamily="18" charset="0"/>
              </a:rPr>
              <a:t>A</a:t>
            </a:r>
            <a:r>
              <a:rPr lang="en-US" sz="2400" dirty="0" err="1">
                <a:latin typeface="Cambria" pitchFamily="18" charset="0"/>
              </a:rPr>
              <a:t>gribisnis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dan</a:t>
            </a:r>
            <a:r>
              <a:rPr lang="en-US" sz="2400" dirty="0">
                <a:latin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</a:rPr>
              <a:t>Pariwisata</a:t>
            </a:r>
            <a:r>
              <a:rPr lang="en-US" sz="2400" dirty="0">
                <a:latin typeface="Cambria" pitchFamily="18" charset="0"/>
              </a:rPr>
              <a:t>;</a:t>
            </a:r>
            <a:endParaRPr lang="id-ID" sz="2400" dirty="0">
              <a:latin typeface="Cambria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sz="2400" dirty="0">
                <a:latin typeface="Cambria" pitchFamily="18" charset="0"/>
              </a:rPr>
              <a:t>Mewujudkan Tata Kelola Kepemerintahan yang baik </a:t>
            </a:r>
            <a:r>
              <a:rPr lang="id-ID" sz="2400" i="1" dirty="0">
                <a:latin typeface="Cambria" pitchFamily="18" charset="0"/>
              </a:rPr>
              <a:t> (good governance); 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400" dirty="0">
                <a:latin typeface="Cambria" pitchFamily="18" charset="0"/>
              </a:rPr>
              <a:t>Meningkatkan ketersediaan dan kualitas Infrastruktur wilayah berbasis tata ruang yang berkelanjutan.</a:t>
            </a:r>
          </a:p>
        </p:txBody>
      </p:sp>
    </p:spTree>
    <p:extLst>
      <p:ext uri="{BB962C8B-B14F-4D97-AF65-F5344CB8AC3E}">
        <p14:creationId xmlns="" xmlns:p14="http://schemas.microsoft.com/office/powerpoint/2010/main" val="24291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AEAF982A-F7A9-4132-B3B5-B25103716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597288"/>
              </p:ext>
            </p:extLst>
          </p:nvPr>
        </p:nvGraphicFramePr>
        <p:xfrm>
          <a:off x="164921" y="64916"/>
          <a:ext cx="11452928" cy="5093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2436">
                  <a:extLst>
                    <a:ext uri="{9D8B030D-6E8A-4147-A177-3AD203B41FA5}">
                      <a16:colId xmlns="" xmlns:a16="http://schemas.microsoft.com/office/drawing/2014/main" val="465630214"/>
                    </a:ext>
                  </a:extLst>
                </a:gridCol>
                <a:gridCol w="6449786">
                  <a:extLst>
                    <a:ext uri="{9D8B030D-6E8A-4147-A177-3AD203B41FA5}">
                      <a16:colId xmlns="" xmlns:a16="http://schemas.microsoft.com/office/drawing/2014/main" val="1061888488"/>
                    </a:ext>
                  </a:extLst>
                </a:gridCol>
                <a:gridCol w="1820706">
                  <a:extLst>
                    <a:ext uri="{9D8B030D-6E8A-4147-A177-3AD203B41FA5}">
                      <a16:colId xmlns="" xmlns:a16="http://schemas.microsoft.com/office/drawing/2014/main" val="360192441"/>
                    </a:ext>
                  </a:extLst>
                </a:gridCol>
              </a:tblGrid>
              <a:tr h="6459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Tujuan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Sasaran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Program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Pembangunan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Daerah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24437695"/>
                  </a:ext>
                </a:extLst>
              </a:tr>
              <a:tr h="443819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Misi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1: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Mewujudkan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Masyarakat yang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Beriman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Bertaqwa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Berahlaqul-karimah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Berkualitas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2130818"/>
                  </a:ext>
                </a:extLst>
              </a:tr>
              <a:tr h="622818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T.1.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Meningkatkan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taraf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hidup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masyarakat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agar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lebih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sehat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cerdas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berahlaq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mulia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sejahtera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41325" indent="-44132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S.1.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kualitas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Pendidikan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masyarakat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yang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dilandasi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nilai-nilai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keagamaan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Cerdas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Berakhlaq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31240012"/>
                  </a:ext>
                </a:extLst>
              </a:tr>
              <a:tr h="3114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S.2. </a:t>
                      </a:r>
                      <a:r>
                        <a:rPr lang="fi-FI" sz="1600" b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 derajat kesehatan masyarakat</a:t>
                      </a:r>
                      <a:endParaRPr lang="id-ID"/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Sehat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74547418"/>
                  </a:ext>
                </a:extLst>
              </a:tr>
              <a:tr h="3114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S.3. 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 kesejahteraan masyarakat</a:t>
                      </a:r>
                      <a:endParaRPr lang="id-ID"/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Sejahtera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5511775"/>
                  </a:ext>
                </a:extLst>
              </a:tr>
              <a:tr h="3114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41325" indent="-441325"/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S.4.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pengarusutamaan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gender,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perlindungan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perempuan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dan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anak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</a:t>
                      </a:r>
                      <a:endParaRPr lang="id-ID" dirty="0"/>
                    </a:p>
                  </a:txBody>
                  <a:tcPr marL="44719" marR="44719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Peduli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Perempuan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Layak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Anak</a:t>
                      </a:r>
                      <a:endParaRPr lang="id-ID" sz="16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18219336"/>
                  </a:ext>
                </a:extLst>
              </a:tr>
              <a:tr h="324551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Misi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2: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Mewujudkan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Perekonomian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Tangguh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di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Bidang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Agribisnis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itchFamily="34" charset="0"/>
                        </a:rPr>
                        <a:t>Pariwisata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0957208"/>
                  </a:ext>
                </a:extLst>
              </a:tr>
              <a:tr h="339722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T.2.</a:t>
                      </a:r>
                      <a:r>
                        <a:rPr lang="id-ID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sv-SE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Meningkatkan perekonomian masyarakat berbasis keunggulan agribisnis dan pariwisata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16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S.5. </a:t>
                      </a:r>
                      <a:r>
                        <a:rPr lang="sv-SE" sz="1600" b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 pertumbuhan ekonomi daerah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Makmur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Kreatif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47464023"/>
                  </a:ext>
                </a:extLst>
              </a:tr>
              <a:tr h="438912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S.6. 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 pertumbuhan ekonomi  sektor agribisnis</a:t>
                      </a:r>
                      <a:endParaRPr lang="id-ID"/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Tani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Mukti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14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S.7. </a:t>
                      </a:r>
                      <a:r>
                        <a:rPr lang="sv-SE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 peran sektor pariwisata</a:t>
                      </a:r>
                      <a:endParaRPr lang="id-ID" dirty="0"/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Piknik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Ka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136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291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AEAF982A-F7A9-4132-B3B5-B25103716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7314527"/>
              </p:ext>
            </p:extLst>
          </p:nvPr>
        </p:nvGraphicFramePr>
        <p:xfrm>
          <a:off x="630443" y="687631"/>
          <a:ext cx="10745027" cy="4356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2575">
                  <a:extLst>
                    <a:ext uri="{9D8B030D-6E8A-4147-A177-3AD203B41FA5}">
                      <a16:colId xmlns="" xmlns:a16="http://schemas.microsoft.com/office/drawing/2014/main" val="465630214"/>
                    </a:ext>
                  </a:extLst>
                </a:gridCol>
                <a:gridCol w="5444837">
                  <a:extLst>
                    <a:ext uri="{9D8B030D-6E8A-4147-A177-3AD203B41FA5}">
                      <a16:colId xmlns="" xmlns:a16="http://schemas.microsoft.com/office/drawing/2014/main" val="1185710954"/>
                    </a:ext>
                  </a:extLst>
                </a:gridCol>
                <a:gridCol w="2217615">
                  <a:extLst>
                    <a:ext uri="{9D8B030D-6E8A-4147-A177-3AD203B41FA5}">
                      <a16:colId xmlns="" xmlns:a16="http://schemas.microsoft.com/office/drawing/2014/main" val="70857006"/>
                    </a:ext>
                  </a:extLst>
                </a:gridCol>
              </a:tblGrid>
              <a:tr h="6459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Tujuan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Sasaran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Program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Pembangunan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Daerah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24437695"/>
                  </a:ext>
                </a:extLst>
              </a:tr>
              <a:tr h="443819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Misi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 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Mewujudkan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Tata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Kelola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Pemerintahan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Baik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(Good Governance)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2130818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T.3.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Meningkatkan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tata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kelola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pemerintahan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yang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akuntabel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berorientasi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pelayanan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prima</a:t>
                      </a: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42913" indent="-442913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S.8.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kualitas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tata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kelola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pemerintahan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dan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pelayanan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publik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Amanah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31240012"/>
                  </a:ext>
                </a:extLst>
              </a:tr>
              <a:tr h="311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74547418"/>
                  </a:ext>
                </a:extLst>
              </a:tr>
              <a:tr h="311409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Misi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Meningkatkan Ketersediaan dan Kualitas Infrastruktur Wilayah Berbasis Tata Ruang Berkelanjutan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45511775"/>
                  </a:ext>
                </a:extLst>
              </a:tr>
              <a:tr h="311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T.4.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Meningkatkan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ketersediaan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kualitas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infrastruktur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daerah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539750" indent="-5397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S.9.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Meningkatnya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ketersediaan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dan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kualitas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infrastruktur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wilayah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berdasarkan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penataan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ruang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yang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terpadu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berkelanjutan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serta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berwawasan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lingkungan</a:t>
                      </a:r>
                      <a:endParaRPr lang="id-ID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Nyaman</a:t>
                      </a:r>
                      <a:endParaRPr lang="id-ID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18219336"/>
                  </a:ext>
                </a:extLst>
              </a:tr>
              <a:tr h="324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539750" indent="-53975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S.10.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Terciptanya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infrastruktur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dan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masyarakat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yang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tangguh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bencana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Tangguh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4719" marR="44719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0957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291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ADD25720-3455-4049-8DDD-8A343492E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76250794"/>
              </p:ext>
            </p:extLst>
          </p:nvPr>
        </p:nvGraphicFramePr>
        <p:xfrm>
          <a:off x="610630" y="708544"/>
          <a:ext cx="10272712" cy="4814111"/>
        </p:xfrm>
        <a:graphic>
          <a:graphicData uri="http://schemas.openxmlformats.org/drawingml/2006/table">
            <a:tbl>
              <a:tblPr firstRow="1" firstCol="1" bandRow="1"/>
              <a:tblGrid>
                <a:gridCol w="448339">
                  <a:extLst>
                    <a:ext uri="{9D8B030D-6E8A-4147-A177-3AD203B41FA5}">
                      <a16:colId xmlns="" xmlns:a16="http://schemas.microsoft.com/office/drawing/2014/main" val="111628004"/>
                    </a:ext>
                  </a:extLst>
                </a:gridCol>
                <a:gridCol w="2727989">
                  <a:extLst>
                    <a:ext uri="{9D8B030D-6E8A-4147-A177-3AD203B41FA5}">
                      <a16:colId xmlns="" xmlns:a16="http://schemas.microsoft.com/office/drawing/2014/main" val="4037707901"/>
                    </a:ext>
                  </a:extLst>
                </a:gridCol>
                <a:gridCol w="1689615">
                  <a:extLst>
                    <a:ext uri="{9D8B030D-6E8A-4147-A177-3AD203B41FA5}">
                      <a16:colId xmlns="" xmlns:a16="http://schemas.microsoft.com/office/drawing/2014/main" val="4134088139"/>
                    </a:ext>
                  </a:extLst>
                </a:gridCol>
                <a:gridCol w="850403">
                  <a:extLst>
                    <a:ext uri="{9D8B030D-6E8A-4147-A177-3AD203B41FA5}">
                      <a16:colId xmlns="" xmlns:a16="http://schemas.microsoft.com/office/drawing/2014/main" val="4234794692"/>
                    </a:ext>
                  </a:extLst>
                </a:gridCol>
                <a:gridCol w="740000">
                  <a:extLst>
                    <a:ext uri="{9D8B030D-6E8A-4147-A177-3AD203B41FA5}">
                      <a16:colId xmlns="" xmlns:a16="http://schemas.microsoft.com/office/drawing/2014/main" val="4241558498"/>
                    </a:ext>
                  </a:extLst>
                </a:gridCol>
                <a:gridCol w="740000">
                  <a:extLst>
                    <a:ext uri="{9D8B030D-6E8A-4147-A177-3AD203B41FA5}">
                      <a16:colId xmlns="" xmlns:a16="http://schemas.microsoft.com/office/drawing/2014/main" val="2806291547"/>
                    </a:ext>
                  </a:extLst>
                </a:gridCol>
                <a:gridCol w="740745">
                  <a:extLst>
                    <a:ext uri="{9D8B030D-6E8A-4147-A177-3AD203B41FA5}">
                      <a16:colId xmlns="" xmlns:a16="http://schemas.microsoft.com/office/drawing/2014/main" val="3070867320"/>
                    </a:ext>
                  </a:extLst>
                </a:gridCol>
                <a:gridCol w="740745">
                  <a:extLst>
                    <a:ext uri="{9D8B030D-6E8A-4147-A177-3AD203B41FA5}">
                      <a16:colId xmlns="" xmlns:a16="http://schemas.microsoft.com/office/drawing/2014/main" val="3858939477"/>
                    </a:ext>
                  </a:extLst>
                </a:gridCol>
                <a:gridCol w="797438">
                  <a:extLst>
                    <a:ext uri="{9D8B030D-6E8A-4147-A177-3AD203B41FA5}">
                      <a16:colId xmlns="" xmlns:a16="http://schemas.microsoft.com/office/drawing/2014/main" val="1439329822"/>
                    </a:ext>
                  </a:extLst>
                </a:gridCol>
                <a:gridCol w="797438">
                  <a:extLst>
                    <a:ext uri="{9D8B030D-6E8A-4147-A177-3AD203B41FA5}">
                      <a16:colId xmlns="" xmlns:a16="http://schemas.microsoft.com/office/drawing/2014/main" val="226312244"/>
                    </a:ext>
                  </a:extLst>
                </a:gridCol>
              </a:tblGrid>
              <a:tr h="24842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5812640"/>
                  </a:ext>
                </a:extLst>
              </a:tr>
              <a:tr h="37926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2016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2020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2021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92950396"/>
                  </a:ext>
                </a:extLst>
              </a:tr>
              <a:tr h="5434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1 :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Mewujudkan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Masyarakat yang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Beriman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Bertaqwa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Berakhlaqul-karimah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Berkualitas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88482193"/>
                  </a:ext>
                </a:extLst>
              </a:tr>
              <a:tr h="942650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S.1.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pendidikan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dilandasi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nilai-nilai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keagamaan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Pendidikan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58.36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59.99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61.36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62.74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64.11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65.49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65.49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991797"/>
                  </a:ext>
                </a:extLst>
              </a:tr>
              <a:tr h="46423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S.2.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derajat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kesehatan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Kesehatan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66.69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74.81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74.97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75.13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75.29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75.45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75.45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34217755"/>
                  </a:ext>
                </a:extLst>
              </a:tr>
              <a:tr h="46423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S.3.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kesejahteraan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Persentase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penduduk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miskin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11.99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10.84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10.49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10.14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9.44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9.44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9406591"/>
                  </a:ext>
                </a:extLst>
              </a:tr>
              <a:tr h="315700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Pengeluaran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59.36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59.45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59.68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59.9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60.13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60.35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60.35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36088886"/>
                  </a:ext>
                </a:extLst>
              </a:tr>
              <a:tr h="27636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Gini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0.23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0.22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0.21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0.21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547641"/>
                  </a:ext>
                </a:extLst>
              </a:tr>
              <a:tr h="46423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S.4.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pengarusutamaan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gender,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perlindungan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perempuan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anak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Pembangunan Gender (IPG)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89.25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91,95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93,3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94,65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96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96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77465624"/>
                  </a:ext>
                </a:extLst>
              </a:tr>
              <a:tr h="70344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Kabupaten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Layak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Anak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Pratama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Pratama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Pratama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Pratama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Madya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Madya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Madya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62565496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A78D183-7143-4921-A075-AAB5515D6912}"/>
              </a:ext>
            </a:extLst>
          </p:cNvPr>
          <p:cNvSpPr/>
          <p:nvPr/>
        </p:nvSpPr>
        <p:spPr>
          <a:xfrm>
            <a:off x="3826201" y="49366"/>
            <a:ext cx="3550023" cy="579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Indikator </a:t>
            </a:r>
            <a:r>
              <a:rPr lang="id-ID" dirty="0" smtClean="0"/>
              <a:t>Sasaran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97093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82834041-68E5-4592-98B3-53E23743B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9126256"/>
              </p:ext>
            </p:extLst>
          </p:nvPr>
        </p:nvGraphicFramePr>
        <p:xfrm>
          <a:off x="535781" y="529908"/>
          <a:ext cx="10546902" cy="4413982"/>
        </p:xfrm>
        <a:graphic>
          <a:graphicData uri="http://schemas.openxmlformats.org/drawingml/2006/table">
            <a:tbl>
              <a:tblPr firstRow="1" firstCol="1" bandRow="1"/>
              <a:tblGrid>
                <a:gridCol w="635794">
                  <a:extLst>
                    <a:ext uri="{9D8B030D-6E8A-4147-A177-3AD203B41FA5}">
                      <a16:colId xmlns="" xmlns:a16="http://schemas.microsoft.com/office/drawing/2014/main" val="2061468703"/>
                    </a:ext>
                  </a:extLst>
                </a:gridCol>
                <a:gridCol w="2625314">
                  <a:extLst>
                    <a:ext uri="{9D8B030D-6E8A-4147-A177-3AD203B41FA5}">
                      <a16:colId xmlns="" xmlns:a16="http://schemas.microsoft.com/office/drawing/2014/main" val="139183131"/>
                    </a:ext>
                  </a:extLst>
                </a:gridCol>
                <a:gridCol w="1734713">
                  <a:extLst>
                    <a:ext uri="{9D8B030D-6E8A-4147-A177-3AD203B41FA5}">
                      <a16:colId xmlns="" xmlns:a16="http://schemas.microsoft.com/office/drawing/2014/main" val="3186407406"/>
                    </a:ext>
                  </a:extLst>
                </a:gridCol>
                <a:gridCol w="873101">
                  <a:extLst>
                    <a:ext uri="{9D8B030D-6E8A-4147-A177-3AD203B41FA5}">
                      <a16:colId xmlns="" xmlns:a16="http://schemas.microsoft.com/office/drawing/2014/main" val="3369403193"/>
                    </a:ext>
                  </a:extLst>
                </a:gridCol>
                <a:gridCol w="759751">
                  <a:extLst>
                    <a:ext uri="{9D8B030D-6E8A-4147-A177-3AD203B41FA5}">
                      <a16:colId xmlns="" xmlns:a16="http://schemas.microsoft.com/office/drawing/2014/main" val="834418126"/>
                    </a:ext>
                  </a:extLst>
                </a:gridCol>
                <a:gridCol w="759751">
                  <a:extLst>
                    <a:ext uri="{9D8B030D-6E8A-4147-A177-3AD203B41FA5}">
                      <a16:colId xmlns="" xmlns:a16="http://schemas.microsoft.com/office/drawing/2014/main" val="2880427567"/>
                    </a:ext>
                  </a:extLst>
                </a:gridCol>
                <a:gridCol w="760516">
                  <a:extLst>
                    <a:ext uri="{9D8B030D-6E8A-4147-A177-3AD203B41FA5}">
                      <a16:colId xmlns="" xmlns:a16="http://schemas.microsoft.com/office/drawing/2014/main" val="3322724138"/>
                    </a:ext>
                  </a:extLst>
                </a:gridCol>
                <a:gridCol w="760516">
                  <a:extLst>
                    <a:ext uri="{9D8B030D-6E8A-4147-A177-3AD203B41FA5}">
                      <a16:colId xmlns="" xmlns:a16="http://schemas.microsoft.com/office/drawing/2014/main" val="3373780705"/>
                    </a:ext>
                  </a:extLst>
                </a:gridCol>
                <a:gridCol w="818723">
                  <a:extLst>
                    <a:ext uri="{9D8B030D-6E8A-4147-A177-3AD203B41FA5}">
                      <a16:colId xmlns="" xmlns:a16="http://schemas.microsoft.com/office/drawing/2014/main" val="893492965"/>
                    </a:ext>
                  </a:extLst>
                </a:gridCol>
                <a:gridCol w="818723">
                  <a:extLst>
                    <a:ext uri="{9D8B030D-6E8A-4147-A177-3AD203B41FA5}">
                      <a16:colId xmlns="" xmlns:a16="http://schemas.microsoft.com/office/drawing/2014/main" val="1534932990"/>
                    </a:ext>
                  </a:extLst>
                </a:gridCol>
              </a:tblGrid>
              <a:tr h="24971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 Sasaran 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1080207"/>
                  </a:ext>
                </a:extLst>
              </a:tr>
              <a:tr h="70554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 Awal 2016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5058877"/>
                  </a:ext>
                </a:extLst>
              </a:tr>
              <a:tr h="5837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 :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Mewujudkan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Perekonomian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yang Tangguh di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Bidang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Agribisnis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Pariwisata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8904033"/>
                  </a:ext>
                </a:extLst>
              </a:tr>
              <a:tr h="527518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S.5.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pertumbuhan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ekonomi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daerah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PDRB per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kapita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ADHB (Juta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16,882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17,751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19,213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20,607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22,002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23,303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23,303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79430228"/>
                  </a:ext>
                </a:extLst>
              </a:tr>
              <a:tr h="46665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Realisasi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Investasi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Daerah (</a:t>
                      </a:r>
                      <a:r>
                        <a:rPr lang="id-ID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253,68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1,214,269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279,684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293,668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308,351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323,769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323,769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21820925"/>
                  </a:ext>
                </a:extLst>
              </a:tr>
              <a:tr h="707102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S.6 Meningkatnya pertumbuhan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ekonomi sektor agribisni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PDRB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Sektor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Pertanian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(Juta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10,737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11,597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12,322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13,116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13,911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14,705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14,705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00923606"/>
                  </a:ext>
                </a:extLst>
              </a:tr>
              <a:tr h="707102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S.7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sektor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pariwisata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Skor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Pola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Pangan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Harapan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Konsumsi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(%)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65,40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67,40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79,15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80,75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82,55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84,35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84,35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38319918"/>
                  </a:ext>
                </a:extLst>
              </a:tr>
              <a:tr h="4666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kunjungan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wisatawan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924.974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944.523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1.419.916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1.561.908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1.640.003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1.722.000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1.722.000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62004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7924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73956A91-2C3A-4311-8299-FEBF08AF8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4510049"/>
              </p:ext>
            </p:extLst>
          </p:nvPr>
        </p:nvGraphicFramePr>
        <p:xfrm>
          <a:off x="385763" y="314324"/>
          <a:ext cx="10696921" cy="4908838"/>
        </p:xfrm>
        <a:graphic>
          <a:graphicData uri="http://schemas.openxmlformats.org/drawingml/2006/table">
            <a:tbl>
              <a:tblPr firstRow="1" firstCol="1" bandRow="1"/>
              <a:tblGrid>
                <a:gridCol w="556346">
                  <a:extLst>
                    <a:ext uri="{9D8B030D-6E8A-4147-A177-3AD203B41FA5}">
                      <a16:colId xmlns="" xmlns:a16="http://schemas.microsoft.com/office/drawing/2014/main" val="4029978375"/>
                    </a:ext>
                  </a:extLst>
                </a:gridCol>
                <a:gridCol w="2751148">
                  <a:extLst>
                    <a:ext uri="{9D8B030D-6E8A-4147-A177-3AD203B41FA5}">
                      <a16:colId xmlns="" xmlns:a16="http://schemas.microsoft.com/office/drawing/2014/main" val="250666737"/>
                    </a:ext>
                  </a:extLst>
                </a:gridCol>
                <a:gridCol w="1759387">
                  <a:extLst>
                    <a:ext uri="{9D8B030D-6E8A-4147-A177-3AD203B41FA5}">
                      <a16:colId xmlns="" xmlns:a16="http://schemas.microsoft.com/office/drawing/2014/main" val="3030273218"/>
                    </a:ext>
                  </a:extLst>
                </a:gridCol>
                <a:gridCol w="885520">
                  <a:extLst>
                    <a:ext uri="{9D8B030D-6E8A-4147-A177-3AD203B41FA5}">
                      <a16:colId xmlns="" xmlns:a16="http://schemas.microsoft.com/office/drawing/2014/main" val="3796990243"/>
                    </a:ext>
                  </a:extLst>
                </a:gridCol>
                <a:gridCol w="770558">
                  <a:extLst>
                    <a:ext uri="{9D8B030D-6E8A-4147-A177-3AD203B41FA5}">
                      <a16:colId xmlns="" xmlns:a16="http://schemas.microsoft.com/office/drawing/2014/main" val="4004818151"/>
                    </a:ext>
                  </a:extLst>
                </a:gridCol>
                <a:gridCol w="770558">
                  <a:extLst>
                    <a:ext uri="{9D8B030D-6E8A-4147-A177-3AD203B41FA5}">
                      <a16:colId xmlns="" xmlns:a16="http://schemas.microsoft.com/office/drawing/2014/main" val="2183013097"/>
                    </a:ext>
                  </a:extLst>
                </a:gridCol>
                <a:gridCol w="771334">
                  <a:extLst>
                    <a:ext uri="{9D8B030D-6E8A-4147-A177-3AD203B41FA5}">
                      <a16:colId xmlns="" xmlns:a16="http://schemas.microsoft.com/office/drawing/2014/main" val="4169241545"/>
                    </a:ext>
                  </a:extLst>
                </a:gridCol>
                <a:gridCol w="771334">
                  <a:extLst>
                    <a:ext uri="{9D8B030D-6E8A-4147-A177-3AD203B41FA5}">
                      <a16:colId xmlns="" xmlns:a16="http://schemas.microsoft.com/office/drawing/2014/main" val="3213395375"/>
                    </a:ext>
                  </a:extLst>
                </a:gridCol>
                <a:gridCol w="830368">
                  <a:extLst>
                    <a:ext uri="{9D8B030D-6E8A-4147-A177-3AD203B41FA5}">
                      <a16:colId xmlns="" xmlns:a16="http://schemas.microsoft.com/office/drawing/2014/main" val="783160078"/>
                    </a:ext>
                  </a:extLst>
                </a:gridCol>
                <a:gridCol w="830368">
                  <a:extLst>
                    <a:ext uri="{9D8B030D-6E8A-4147-A177-3AD203B41FA5}">
                      <a16:colId xmlns="" xmlns:a16="http://schemas.microsoft.com/office/drawing/2014/main" val="4237422898"/>
                    </a:ext>
                  </a:extLst>
                </a:gridCol>
              </a:tblGrid>
              <a:tr h="32960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30060349"/>
                  </a:ext>
                </a:extLst>
              </a:tr>
              <a:tr h="52016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2016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8400595"/>
                  </a:ext>
                </a:extLst>
              </a:tr>
              <a:tr h="549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id-ID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3 :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Mewujudkan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Tata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Kelola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Pemerintah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Baik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(Good Governance)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5684853"/>
                  </a:ext>
                </a:extLst>
              </a:tr>
              <a:tr h="990184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S.8.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tata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kelola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pemerintahan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pelayanan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Kepuasan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Masyarakat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terhadap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layanan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dasar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75,71        (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Baik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76,70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77,90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79,00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80,00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81,00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67715773"/>
                  </a:ext>
                </a:extLst>
              </a:tr>
              <a:tr h="61800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Opini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Laporan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Daerah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78586519"/>
                  </a:ext>
                </a:extLst>
              </a:tr>
              <a:tr h="35020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Evaluasi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SAKIP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92969023"/>
                  </a:ext>
                </a:extLst>
              </a:tr>
              <a:tr h="61800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Evaluasi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LPPD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 tinggi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 tinggi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 tinggi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788389"/>
                  </a:ext>
                </a:extLst>
              </a:tr>
              <a:tr h="93332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Maturitas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Sistem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Pengendalian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Internal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Pemerintah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2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 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717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31168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7925C914-9FD6-4ECE-8A85-057986BCB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15598250"/>
              </p:ext>
            </p:extLst>
          </p:nvPr>
        </p:nvGraphicFramePr>
        <p:xfrm>
          <a:off x="417676" y="20969"/>
          <a:ext cx="10665007" cy="5681095"/>
        </p:xfrm>
        <a:graphic>
          <a:graphicData uri="http://schemas.openxmlformats.org/drawingml/2006/table">
            <a:tbl>
              <a:tblPr firstRow="1" firstCol="1" bandRow="1"/>
              <a:tblGrid>
                <a:gridCol w="491615">
                  <a:extLst>
                    <a:ext uri="{9D8B030D-6E8A-4147-A177-3AD203B41FA5}">
                      <a16:colId xmlns="" xmlns:a16="http://schemas.microsoft.com/office/drawing/2014/main" val="1568440042"/>
                    </a:ext>
                  </a:extLst>
                </a:gridCol>
                <a:gridCol w="2806011">
                  <a:extLst>
                    <a:ext uri="{9D8B030D-6E8A-4147-A177-3AD203B41FA5}">
                      <a16:colId xmlns="" xmlns:a16="http://schemas.microsoft.com/office/drawing/2014/main" val="4019501547"/>
                    </a:ext>
                  </a:extLst>
                </a:gridCol>
                <a:gridCol w="1754138">
                  <a:extLst>
                    <a:ext uri="{9D8B030D-6E8A-4147-A177-3AD203B41FA5}">
                      <a16:colId xmlns="" xmlns:a16="http://schemas.microsoft.com/office/drawing/2014/main" val="2464356101"/>
                    </a:ext>
                  </a:extLst>
                </a:gridCol>
                <a:gridCol w="882879">
                  <a:extLst>
                    <a:ext uri="{9D8B030D-6E8A-4147-A177-3AD203B41FA5}">
                      <a16:colId xmlns="" xmlns:a16="http://schemas.microsoft.com/office/drawing/2014/main" val="1678311448"/>
                    </a:ext>
                  </a:extLst>
                </a:gridCol>
                <a:gridCol w="768259">
                  <a:extLst>
                    <a:ext uri="{9D8B030D-6E8A-4147-A177-3AD203B41FA5}">
                      <a16:colId xmlns="" xmlns:a16="http://schemas.microsoft.com/office/drawing/2014/main" val="494970283"/>
                    </a:ext>
                  </a:extLst>
                </a:gridCol>
                <a:gridCol w="768259">
                  <a:extLst>
                    <a:ext uri="{9D8B030D-6E8A-4147-A177-3AD203B41FA5}">
                      <a16:colId xmlns="" xmlns:a16="http://schemas.microsoft.com/office/drawing/2014/main" val="517833603"/>
                    </a:ext>
                  </a:extLst>
                </a:gridCol>
                <a:gridCol w="769032">
                  <a:extLst>
                    <a:ext uri="{9D8B030D-6E8A-4147-A177-3AD203B41FA5}">
                      <a16:colId xmlns="" xmlns:a16="http://schemas.microsoft.com/office/drawing/2014/main" val="4225726914"/>
                    </a:ext>
                  </a:extLst>
                </a:gridCol>
                <a:gridCol w="769032">
                  <a:extLst>
                    <a:ext uri="{9D8B030D-6E8A-4147-A177-3AD203B41FA5}">
                      <a16:colId xmlns="" xmlns:a16="http://schemas.microsoft.com/office/drawing/2014/main" val="2829154996"/>
                    </a:ext>
                  </a:extLst>
                </a:gridCol>
                <a:gridCol w="827891">
                  <a:extLst>
                    <a:ext uri="{9D8B030D-6E8A-4147-A177-3AD203B41FA5}">
                      <a16:colId xmlns="" xmlns:a16="http://schemas.microsoft.com/office/drawing/2014/main" val="404331115"/>
                    </a:ext>
                  </a:extLst>
                </a:gridCol>
                <a:gridCol w="827891">
                  <a:extLst>
                    <a:ext uri="{9D8B030D-6E8A-4147-A177-3AD203B41FA5}">
                      <a16:colId xmlns="" xmlns:a16="http://schemas.microsoft.com/office/drawing/2014/main" val="283387202"/>
                    </a:ext>
                  </a:extLst>
                </a:gridCol>
              </a:tblGrid>
              <a:tr h="16072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 Sasaran 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 dan Target Kinerja</a:t>
                      </a:r>
                      <a:endParaRPr lang="id-ID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074100"/>
                  </a:ext>
                </a:extLst>
              </a:tr>
              <a:tr h="46565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 Awal 2016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32492837"/>
                  </a:ext>
                </a:extLst>
              </a:tr>
              <a:tr h="4440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4 :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Meningkatkan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Ketersediaan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Kualitas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Infrastruktur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Wilayah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Berbasis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Tata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berkelanjutan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8816825"/>
                  </a:ext>
                </a:extLst>
              </a:tr>
              <a:tr h="466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S.9.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ketersediaan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infrastruktur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wilayah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berdasarkan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penataan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ruang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terpadu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berkelanjutan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serta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berwawasan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lingkungan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Rasio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Ruas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Jalan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Mantap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64,40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65,93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67,46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68,99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70,52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72,05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72,05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9323418"/>
                  </a:ext>
                </a:extLst>
              </a:tr>
              <a:tr h="417225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Rasio Jembatan dalam Kondisi Baik 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94,48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94,71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94,94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95,40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95,63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95,63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73970976"/>
                  </a:ext>
                </a:extLst>
              </a:tr>
              <a:tr h="56723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Rasio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Ketersediaan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Air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Irigasi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Masyarakat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64,79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64,99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65,39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65,59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65,79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65,79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84648849"/>
                  </a:ext>
                </a:extLst>
              </a:tr>
              <a:tr h="78384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Persentase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Penduduk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berakses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perumahan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infrastruktur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pemukiman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57,15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59,20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62,50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65,04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67,05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6881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68,81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64609401"/>
                  </a:ext>
                </a:extLst>
              </a:tr>
              <a:tr h="62516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kualitas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lingkungan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hidup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57,5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60,5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61,5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62,5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44248624"/>
                  </a:ext>
                </a:extLst>
              </a:tr>
              <a:tr h="78384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Persen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tase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kesesuaian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Rencana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Pembangunan Daerah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RTRW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n/a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n/a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05121158"/>
                  </a:ext>
                </a:extLst>
              </a:tr>
              <a:tr h="62516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S.10.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Terciptanya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infrastruktur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tangguh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bencana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Tangguh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Bencana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40908231"/>
                  </a:ext>
                </a:extLst>
              </a:tr>
              <a:tr h="1491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5587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88937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32" y="-81618"/>
            <a:ext cx="9039237" cy="731473"/>
          </a:xfrm>
        </p:spPr>
        <p:txBody>
          <a:bodyPr>
            <a:noAutofit/>
          </a:bodyPr>
          <a:lstStyle/>
          <a:p>
            <a:r>
              <a:rPr lang="en-US" sz="3200" b="1" dirty="0" err="1">
                <a:latin typeface="Arial Narrow" panose="020B0606020202030204" pitchFamily="34" charset="0"/>
              </a:rPr>
              <a:t>Isu</a:t>
            </a:r>
            <a:r>
              <a:rPr lang="en-US" sz="3200" b="1" dirty="0">
                <a:latin typeface="Arial Narrow" panose="020B0606020202030204" pitchFamily="34" charset="0"/>
              </a:rPr>
              <a:t> </a:t>
            </a:r>
            <a:r>
              <a:rPr lang="en-US" sz="3200" b="1" dirty="0" err="1">
                <a:latin typeface="Arial Narrow" panose="020B0606020202030204" pitchFamily="34" charset="0"/>
              </a:rPr>
              <a:t>strategis</a:t>
            </a:r>
            <a:r>
              <a:rPr lang="en-US" sz="3200" b="1" dirty="0">
                <a:latin typeface="Arial Narrow" panose="020B0606020202030204" pitchFamily="34" charset="0"/>
              </a:rPr>
              <a:t> </a:t>
            </a:r>
            <a:r>
              <a:rPr lang="en-US" sz="3200" b="1" dirty="0" err="1">
                <a:latin typeface="Arial Narrow" panose="020B0606020202030204" pitchFamily="34" charset="0"/>
              </a:rPr>
              <a:t>dan</a:t>
            </a:r>
            <a:r>
              <a:rPr lang="en-US" sz="3200" b="1" dirty="0">
                <a:latin typeface="Arial Narrow" panose="020B0606020202030204" pitchFamily="34" charset="0"/>
              </a:rPr>
              <a:t> </a:t>
            </a:r>
            <a:r>
              <a:rPr lang="en-US" sz="3200" b="1" dirty="0" err="1">
                <a:latin typeface="Arial Narrow" panose="020B0606020202030204" pitchFamily="34" charset="0"/>
              </a:rPr>
              <a:t>prioritas</a:t>
            </a:r>
            <a:r>
              <a:rPr lang="en-US" sz="3200" b="1" dirty="0">
                <a:latin typeface="Arial Narrow" panose="020B0606020202030204" pitchFamily="34" charset="0"/>
              </a:rPr>
              <a:t> </a:t>
            </a:r>
            <a:r>
              <a:rPr lang="en-US" sz="3200" b="1" dirty="0" err="1">
                <a:latin typeface="Arial Narrow" panose="020B0606020202030204" pitchFamily="34" charset="0"/>
              </a:rPr>
              <a:t>pembangunan</a:t>
            </a:r>
            <a:r>
              <a:rPr lang="en-US" sz="3200" b="1" dirty="0">
                <a:latin typeface="Arial Narrow" panose="020B0606020202030204" pitchFamily="34" charset="0"/>
              </a:rPr>
              <a:t> 2020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3289790" y="354069"/>
            <a:ext cx="4473920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err="1">
                <a:latin typeface="Arial Narrow" panose="020B0606020202030204" pitchFamily="34" charset="0"/>
              </a:rPr>
              <a:t>Sandingan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r>
              <a:rPr lang="en-US" b="1" dirty="0" err="1">
                <a:latin typeface="Arial Narrow" panose="020B0606020202030204" pitchFamily="34" charset="0"/>
              </a:rPr>
              <a:t>isu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r>
              <a:rPr lang="en-US" b="1" dirty="0" err="1">
                <a:latin typeface="Arial Narrow" panose="020B0606020202030204" pitchFamily="34" charset="0"/>
              </a:rPr>
              <a:t>rpjmd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r>
              <a:rPr lang="en-US" b="1" dirty="0" err="1">
                <a:latin typeface="Arial Narrow" panose="020B0606020202030204" pitchFamily="34" charset="0"/>
              </a:rPr>
              <a:t>dengan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r>
              <a:rPr lang="en-US" b="1" dirty="0" err="1">
                <a:latin typeface="Arial Narrow" panose="020B0606020202030204" pitchFamily="34" charset="0"/>
              </a:rPr>
              <a:t>rkpd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1838953"/>
              </p:ext>
            </p:extLst>
          </p:nvPr>
        </p:nvGraphicFramePr>
        <p:xfrm>
          <a:off x="254491" y="957240"/>
          <a:ext cx="4874126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4126">
                  <a:extLst>
                    <a:ext uri="{9D8B030D-6E8A-4147-A177-3AD203B41FA5}">
                      <a16:colId xmlns="" xmlns:a16="http://schemas.microsoft.com/office/drawing/2014/main" val="906125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 Narrow" panose="020B0606020202030204" pitchFamily="34" charset="0"/>
                        </a:rPr>
                        <a:t>ISU STRATEGIS RPJMD 2016-2021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6156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Penanggulangan kemiskinan</a:t>
                      </a:r>
                      <a:endParaRPr lang="en-US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567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Penataan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kawasan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Ibu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Kota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Kab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Tasikmalaya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566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Aksesibilitas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mutu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dasar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16336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4"/>
                      </a:pP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Ketahanan Pangan</a:t>
                      </a:r>
                      <a:endParaRPr lang="en-US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940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Penyelenggaraan Penanggulangan Bencana 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492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Reformasi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Birokrasi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Pemerintahan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Efektif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Berbasis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Informasi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7663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7"/>
                      </a:pP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Pen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ataan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destinasi 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wisata</a:t>
                      </a:r>
                      <a:endParaRPr lang="en-US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59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8"/>
                      </a:pP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Nilai tambah dan daya saing produk pertanian</a:t>
                      </a:r>
                      <a:endParaRPr lang="en-US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1608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9"/>
                      </a:pPr>
                      <a:r>
                        <a:rPr lang="id-ID" sz="18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Pengarusutamaan gender dalam pembangunan, perlindungan perempuan dan anak</a:t>
                      </a:r>
                      <a:endParaRPr lang="en-US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293066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3341423"/>
              </p:ext>
            </p:extLst>
          </p:nvPr>
        </p:nvGraphicFramePr>
        <p:xfrm>
          <a:off x="5785007" y="957240"/>
          <a:ext cx="4874126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4126">
                  <a:extLst>
                    <a:ext uri="{9D8B030D-6E8A-4147-A177-3AD203B41FA5}">
                      <a16:colId xmlns="" xmlns:a16="http://schemas.microsoft.com/office/drawing/2014/main" val="906125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ISU STRATEGIS RKPD</a:t>
                      </a:r>
                      <a:r>
                        <a:rPr lang="en-US" baseline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2020</a:t>
                      </a:r>
                      <a:endParaRPr lang="en-US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6156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Penanggulangan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Kemiskinan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567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Penataan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Kawasan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Ibu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Kota </a:t>
                      </a:r>
                      <a:r>
                        <a:rPr lang="en-US" b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Kab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en-US" b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Tasikmalaya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0896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Pemenuhan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Standar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Pelayanan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Minimal (SPM)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3789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Ketahanan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Pangan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940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Penyelenggaraan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Penanggulangan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Bencana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448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6.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Reformasi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Birokrasi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Pemerintahan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Efektif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Berbasis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Informasi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089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Penataan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Destinasi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Wisata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4395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Nilai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Tambah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Daya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Saing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Produk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Pertanian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935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9. </a:t>
                      </a:r>
                      <a:r>
                        <a:rPr lang="id-ID" sz="18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Pengarusutamaan gender dalam pembangunan, perlindungan perempuan dan anak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8626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Pelaksanaan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Pemilu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b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Kepala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Daerah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7601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5004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2683" y="5674188"/>
            <a:ext cx="535166" cy="634212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164921" y="5630375"/>
            <a:ext cx="4000496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sp>
        <p:nvSpPr>
          <p:cNvPr id="6" name="Rectangle 5"/>
          <p:cNvSpPr/>
          <p:nvPr/>
        </p:nvSpPr>
        <p:spPr>
          <a:xfrm>
            <a:off x="1524000" y="-67235"/>
            <a:ext cx="9144000" cy="711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5" tIns="45695" rIns="91385" bIns="45695" rtlCol="0" anchor="ctr"/>
          <a:lstStyle/>
          <a:p>
            <a:pPr algn="ctr" defTabSz="913850"/>
            <a:r>
              <a:rPr lang="id-ID" sz="3600" b="1" dirty="0">
                <a:solidFill>
                  <a:schemeClr val="tx1"/>
                </a:solidFill>
              </a:rPr>
              <a:t>Tema Pembangunan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Tahunan</a:t>
            </a:r>
            <a:endParaRPr lang="en-US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1077588414"/>
              </p:ext>
            </p:extLst>
          </p:nvPr>
        </p:nvGraphicFramePr>
        <p:xfrm>
          <a:off x="905437" y="557641"/>
          <a:ext cx="10242177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429117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164921" y="621215"/>
            <a:ext cx="11452928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</a:rPr>
              <a:t>2. </a:t>
            </a:r>
            <a:r>
              <a:rPr lang="en-US" b="1" dirty="0" err="1">
                <a:latin typeface="Arial Narrow" panose="020B0606020202030204" pitchFamily="34" charset="0"/>
              </a:rPr>
              <a:t>Prioritas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r>
              <a:rPr lang="en-US" b="1" dirty="0" err="1">
                <a:latin typeface="Arial Narrow" panose="020B0606020202030204" pitchFamily="34" charset="0"/>
              </a:rPr>
              <a:t>pembangunan</a:t>
            </a:r>
            <a:r>
              <a:rPr lang="en-US" b="1" dirty="0">
                <a:latin typeface="Arial Narrow" panose="020B0606020202030204" pitchFamily="34" charset="0"/>
              </a:rPr>
              <a:t> 2020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3700" y="1514876"/>
            <a:ext cx="3568700" cy="3746500"/>
          </a:xfrm>
          <a:prstGeom prst="roundRect">
            <a:avLst/>
          </a:prstGeom>
          <a:solidFill>
            <a:srgbClr val="F4F4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TEMA RKPD 2020 :</a:t>
            </a:r>
          </a:p>
          <a:p>
            <a:pPr algn="ctr"/>
            <a:r>
              <a:rPr lang="nn-NO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Pengembangan Destinasi Wisata</a:t>
            </a:r>
            <a:r>
              <a:rPr lang="id-ID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dan</a:t>
            </a:r>
            <a:r>
              <a:rPr lang="nn-NO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Peningkatan Produktivitas dan Nilai Tambah Produk Pertanian serta Pembangunan Infrastruktur Pusat Pemerintahan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72883" y="934915"/>
            <a:ext cx="4338071" cy="4440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PRIORITAS PEMBANGUNAN 2020 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Cerdas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-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Berakhlaq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Sehat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Sejahtera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Peduli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Perempuan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dan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Layak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Anak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Makmur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dan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Kreatif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Tani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Mukti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Piknik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Ka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Amanah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Nyaman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Tasik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Tangguh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165417" y="2933700"/>
            <a:ext cx="2664874" cy="1257300"/>
          </a:xfrm>
          <a:prstGeom prst="rightArrow">
            <a:avLst/>
          </a:prstGeom>
          <a:solidFill>
            <a:srgbClr val="F4F4F4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07132" y="-81618"/>
            <a:ext cx="9039237" cy="731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latin typeface="Arial Narrow" panose="020B0606020202030204" pitchFamily="34" charset="0"/>
              </a:rPr>
              <a:t>Isu strategis dan prioritas pembangunan 2020</a:t>
            </a:r>
            <a:endParaRPr lang="en-US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5279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119427"/>
            <a:ext cx="11452928" cy="73147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latin typeface="Arial Narrow" panose="020B0606020202030204" pitchFamily="34" charset="0"/>
              </a:rPr>
              <a:t>Rencana</a:t>
            </a:r>
            <a:r>
              <a:rPr lang="en-US" sz="3200" b="1" dirty="0">
                <a:latin typeface="Arial Narrow" panose="020B0606020202030204" pitchFamily="34" charset="0"/>
              </a:rPr>
              <a:t> </a:t>
            </a:r>
            <a:r>
              <a:rPr lang="en-US" sz="3200" b="1" dirty="0" err="1">
                <a:latin typeface="Arial Narrow" panose="020B0606020202030204" pitchFamily="34" charset="0"/>
              </a:rPr>
              <a:t>pembangunan</a:t>
            </a:r>
            <a:r>
              <a:rPr lang="en-US" sz="3200" b="1" dirty="0">
                <a:latin typeface="Arial Narrow" panose="020B0606020202030204" pitchFamily="34" charset="0"/>
              </a:rPr>
              <a:t> 2020</a:t>
            </a:r>
            <a:endParaRPr lang="en-US" sz="3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239628" y="734845"/>
            <a:ext cx="11452928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600" b="1" dirty="0" smtClean="0">
                <a:latin typeface="Arial Narrow" panose="020B0606020202030204" pitchFamily="34" charset="0"/>
              </a:rPr>
              <a:t>1</a:t>
            </a:r>
            <a:r>
              <a:rPr lang="en-US" sz="1600" b="1" dirty="0" smtClean="0">
                <a:latin typeface="Arial Narrow" panose="020B0606020202030204" pitchFamily="34" charset="0"/>
              </a:rPr>
              <a:t>. BIDANG EKONOMI</a:t>
            </a:r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16859" y="1230126"/>
          <a:ext cx="10972799" cy="3641417"/>
        </p:xfrm>
        <a:graphic>
          <a:graphicData uri="http://schemas.openxmlformats.org/drawingml/2006/table">
            <a:tbl>
              <a:tblPr/>
              <a:tblGrid>
                <a:gridCol w="1330037"/>
                <a:gridCol w="4201705"/>
                <a:gridCol w="3808738"/>
                <a:gridCol w="1632319"/>
              </a:tblGrid>
              <a:tr h="24314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2097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KETAHANAN PANGAN DAN PERIKANAN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Peningkatan Ketahanan Pangan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Penguatan cadangan pangan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416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1.1.1.16.137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Cadangan Pangan Pemerintah Daerah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CPPD Beras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ton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1.1.1.16.138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Penanganan Daerah Rawan Pangan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Jumah Sasaran Rawan Pangan yang ditangani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350 orang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1.1.1.16.139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Pendampingan Desa Mandiri Pangan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Desa Mandiri Pangan sumber dana APBN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1.1.1.16.142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Perbaikan Lumbung PanganMasyarakat dan Penyediaan Sarana Pendukungnya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Perbaikan/Pembangunan LPM dan sarana pendukungnya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unit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1.1.1.16.144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Lembaga Distribusi Pangan Masyarakat (LDPM)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fasilitasi pembangunan LDPM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 unit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416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1.1.1.16.145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Sistem Kewaspadaan Pangan dan Gizi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Tersusunnya dokumen SKPG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1.1.1.16.159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Pendampingan Pengembangan Usaha Pangan Masyarakat (PUPM)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PUPM Penumbuhan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 Unit PUPM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416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1.1.1.16.161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Pengawasan Keamanan Pangan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Sampel Pemeriksaan Pangan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 sampel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1.1.1.16.164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Pembangunan Lumbung Pangan di Kabupaten Tasikmalaya (Banprov)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Jml LPM yang dibangun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 unit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1.1.1.16.166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Peningkatan Pemanfaatan Lahan Pekarangan di Kabupaten Tasikmalaya (Banprov)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Jumlah Unit Rumah Pangan KWT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53 KWT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239628" y="-71975"/>
            <a:ext cx="11452928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600" b="1" dirty="0" smtClean="0">
                <a:latin typeface="Arial Narrow" panose="020B0606020202030204" pitchFamily="34" charset="0"/>
              </a:rPr>
              <a:t>Lanjutan..............</a:t>
            </a:r>
            <a:endParaRPr lang="en-US" sz="14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6859" y="517435"/>
          <a:ext cx="10972799" cy="4496984"/>
        </p:xfrm>
        <a:graphic>
          <a:graphicData uri="http://schemas.openxmlformats.org/drawingml/2006/table">
            <a:tbl>
              <a:tblPr/>
              <a:tblGrid>
                <a:gridCol w="1330037"/>
                <a:gridCol w="4201705"/>
                <a:gridCol w="3808738"/>
                <a:gridCol w="1632319"/>
              </a:tblGrid>
              <a:tr h="24314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2097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KETAHANAN PANGAN DAN PERIKANAN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89" marR="5789" marT="57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1.1.2.20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pengembangan budidaya perikanan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Produksi Perikanan Budidaya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84.579 ton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1.1.2.20.3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dan pengembangan perikanan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kelompok Pembudidaya, Pemasar/Pengolah Ikan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 RTP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1.1.2.20.28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Sarana dan Prasarana Budidaya Ikan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Sarana Prasarana Budidaya Ikan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 unit/kelompok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1.1.2.20.34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Pembangunan/Rehabilitasi Sarana dan Prasarana Pokok Unit Perbenihan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Pembangunan/rehab/pengadaan saprokan unit  pembenihan ikan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88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1.1.2.20.36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 Pengembangan Sarana dan Prasarana Pemberdayaan Usaha Kecil Masyarakat Kelautan dan Perikanan (Nelayan dan Pembudidaya Ikan)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demplot budidaya ikan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28 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1.1.2.20.37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Udang Vaname di Kabupaten Tasikmalaya (Banprov)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usaha budidaya udang vaname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unit/kelompok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1.1.2.20.38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Agribisnis Perikanan di Kabupaten Tasikmalaya (Banprov)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Bantuan Sarana Produksi Perikanan Hulu dan Hilir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1.500.000 ekor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88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1.1.2.26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Perikanan Tangkap dan Pemberdayaan Ekonomi Masyarakat Masyarakat Pesisir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Cakupan Bina Kelompok Nelayan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19 %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1.1.2.26.6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Sarana dan Prasarana Penangkapan Ikan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bantuan sapras penangkapan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75 Pieces/unit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1.1.2.26.7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Restocking Perairan Umum di Kabupaten Tasikmalaya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Penebaran benih ikan di perairan umum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1.000.000 ekor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1.1.2.26.14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Pengembangan Usaha Mina  Mandiri Perikanan Tangkap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nelayan pesisir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45 RTN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1.1.2.27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Usaha Perikanan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Hasil Olahan Perikanan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138.553 ton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88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1.1.2.26.4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Sarana dan Prasarana Pemberdayaan Usaha Skala Kecil Masyarakat Kelautan dan Perikanan (Nelayan dan Pembudidaya Ikan)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kapal &lt;3GT, mesin dan  alat tangkap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14 unit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9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1.1.2.27.3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Unit Usaha Pengolahan Hasil Perikanan Budidaya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unit usaha pengolahan hasil  perikanan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5789" marR="5789" marT="57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4777" y="113772"/>
          <a:ext cx="10771094" cy="5248627"/>
        </p:xfrm>
        <a:graphic>
          <a:graphicData uri="http://schemas.openxmlformats.org/drawingml/2006/table">
            <a:tbl>
              <a:tblPr/>
              <a:tblGrid>
                <a:gridCol w="1586613"/>
                <a:gridCol w="4141583"/>
                <a:gridCol w="3374347"/>
                <a:gridCol w="1668551"/>
              </a:tblGrid>
              <a:tr h="167045">
                <a:tc gridSpan="2"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DINAS PERTANIAN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864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154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DINAS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produksi pertanian/perkebunan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1.1.1.19.220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Antisipasi Serangan OPT (Organisme Pengganggu Tanaman)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Stok obat-obatan (insektisida dan Fungisida)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347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Pemasaran dan Pengolahan Hasil Pertanian, Perkebunan, Peternakan, Perikanan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Produksi hasil olahan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Promosi/Pameran  produk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Terselenggara dan keikursertaan promosi/pameran produk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254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Pengembangan Unit Usaha Pengolahan Hasil Peternakan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unit usaha pengolahan hasil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unit usaha pengolahan produk tanaman Hortikultura/ 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olahan produk tanaman hortikultura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Unit Usaha Pengolahan Pisang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peralatan pengolahan Pisang (Sale, Keripik dan tepung pisang)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347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Unit Usaha Pengolahan Hasil Tanaman Pangan : Alat Pengolahan Hasil  Tanaman Pangan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Alat Pengolahan Hasil  Tanaman Pangan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861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Mutu Tanaman Pangan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Sertifikasi budidaya padi organik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16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1.1.1.34.8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UPH (Unit Pengolah Hasil) Perkebunan)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Unit usaha pengolahan hasil komoditas 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0740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produksi pertanian/perkebunan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produksi tanaman pangan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861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1.1.2.19.173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Intensifikasi Jagung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jagung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700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861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1.1.2.19.192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Agribisnis Kacang Tanah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Komoditas kacang tanah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396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861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1.1.2.19.217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Intensifikasi Kedelai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kedelai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194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861"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1.1.2.19.229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Agribisnis Kedelai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Kedelai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181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49624" y="116575"/>
          <a:ext cx="11107270" cy="5350997"/>
        </p:xfrm>
        <a:graphic>
          <a:graphicData uri="http://schemas.openxmlformats.org/drawingml/2006/table">
            <a:tbl>
              <a:tblPr/>
              <a:tblGrid>
                <a:gridCol w="1636135"/>
                <a:gridCol w="4270845"/>
                <a:gridCol w="3479663"/>
                <a:gridCol w="1720627"/>
              </a:tblGrid>
              <a:tr h="3844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Sumber Daya Manusia Dan Kelembagaan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kelompok tani penerima manfaat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1.327 Kel. Tani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1.1.2.26.17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Pos Penyuluhan Pedesaan (POSLUHDES)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Jaringan Komunikasi melalui Posluhdes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40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812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1.1.2.26.18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Pembangunan/Rehabilitasi Gedung Kantor dan Sarana Penunjang BPP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Gedung kantor dan sarana penunjang penyuluhan BPP di kecamatan yang representatif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812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1.1.2.26.23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Penguatan Posluhdes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Operasional Jaringan Komunikasi Pelayanan Penyuluhan Tk. Desa (Posluhdes)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1.1.2.26.24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Pemberdayaan KWT melalui Pemanfaatan Pekarangan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Pemanfaatan pekarangan oleh KWT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 Kel.  KWT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31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Pertanian Ramah Lingkungan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Produksi Padi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935.798 Ton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1.1.2.28.39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Produksi, Produktifitas dan Mutu Padi Organik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padi organik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306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1.1.2.28.41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Intensifikasi Padi Organik (Banprov 2018)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Padi Organik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625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1.1.2.28.49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Pengembangan/'Revitalisasi Penggilingan Padi (RMU)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RMU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4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dan Penyediaan Sarana Prasarana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sarana prasarana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155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1.1.2.35.1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Perluasan areal lahan pertanian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Luas areal  lahan cetak sawah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150 Ha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1.1.2.35.4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dan Rehabilitasi  Jaringan Irigasi Tersier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Bertambahnya/terehabilitasinya jaringan irigasi tersier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1000 ha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17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1.1.2.35.5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Penguatan/Pendampingan Jides/Jaringan Irigasi Tersier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Pengembangan/ perbaikan irigasi tersier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9121" y="230315"/>
          <a:ext cx="10867090" cy="5260060"/>
        </p:xfrm>
        <a:graphic>
          <a:graphicData uri="http://schemas.openxmlformats.org/drawingml/2006/table">
            <a:tbl>
              <a:tblPr/>
              <a:tblGrid>
                <a:gridCol w="1600755"/>
                <a:gridCol w="4178493"/>
                <a:gridCol w="3404421"/>
                <a:gridCol w="1683421"/>
              </a:tblGrid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1.1.3.19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produksi pertanian/perkebunan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produksi Hortikultura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643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1.1.3.19.247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Komoditi Cabai Besar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Luas pertanaman cabai besar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39 Ha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1.1.3.19.252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Keranjang panen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Peralatan pasca panen hortikultura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960 Buah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1.1.3.19.253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Budidaya Bawang Merah/Bawang Putih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Budidaya bawang merah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 Ha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1.1.4.19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produksi pertanian/perkebunan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Komoditas 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59.730  Ton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1.1.4.19.111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Usaha Konservasi Lahan Terpadu (PUKLT) Komoditi Cengkeh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produksi komoditas 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1.1.4.19.176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Komoditas Karet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Bertambahnya luas pertanaman komoditas 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125 Ha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008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1.1.4.19.178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Usaha Tani Konservasi Lahan Terpadu (PUKLT) Komoditas Kopi Robusta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produksi komoditas perkebunan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117  Ton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008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1.1.4.19.296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Standarisasi Kualitas Bahan Baku Tembakau (DBHCHT)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 Meningkatnya Produktifitass Tanaman Tembakau yang berkualitas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27 -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3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produksi hasil peternakan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produksi hasil peternakan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643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1.1.5.22.98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Budidaya Ternak Domba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budidaya ternak domba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210 Ekor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1.1.5.22.108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Agribisnis Ternak Domba (Banprov 2018)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dan nilai tambah komoditas peternakan domba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190 Ekor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1.1.5.22.112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Pendampingan Upsus Siwab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Sarana dan prasarana kegiatan upsus siwab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1.1.5.22.117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Agribisnis Ayam Ras Petelur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dan nilai tambah komoditas peternakan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6.000 Ekor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1.1.5.22.121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Pengawasan Bibit Ternak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jenis bibit ternak yang diawas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 Komoditas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643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1.1.5.22.122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Produksi Pakan Ternak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Produksi pakan ternak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643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1.1.5.22.123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perbibitan ternak lokal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bibit/jenis ternak lokal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 Komoditas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29392" y="551921"/>
          <a:ext cx="9898902" cy="4436745"/>
        </p:xfrm>
        <a:graphic>
          <a:graphicData uri="http://schemas.openxmlformats.org/drawingml/2006/table">
            <a:tbl>
              <a:tblPr/>
              <a:tblGrid>
                <a:gridCol w="1458138"/>
                <a:gridCol w="3806216"/>
                <a:gridCol w="3101109"/>
                <a:gridCol w="1533439"/>
              </a:tblGrid>
              <a:tr h="554946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1.1.5.31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Pengendalian Penanggulangan Penyakit Hewan dan Penjaminan Pangan Asal Ternak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Pencegahan dan pemberantasan penyakit hewan menular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83.800 Ekor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946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1.1.5.31.11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Pencegahan dan Pemberantasan Penyakit Hewan Menular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Pencegahan dan pemberantasan penyakit hewan menular melalui Vaksinasi AI, Rabies dan eliminasi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67.000 Ekor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209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1.1.5.31.12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Pengobatan Penyakit Hewan dan Penanganan Gangguan Reproduksi Ternak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Pelayanan pengobatan penyakit hewan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16.800 Ekor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7473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1.1.5.31.13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Sarana dan prasarana Pusat Kesehatan Hewan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Pelayanan prasarana dan sarana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7473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1.1.5.31.14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Optimalisasi  Pengelolaan UPTD Puskeswan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Operasional pengelolaan UPTD Pasar Puskeswan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06824" y="426750"/>
          <a:ext cx="10165976" cy="4479240"/>
        </p:xfrm>
        <a:graphic>
          <a:graphicData uri="http://schemas.openxmlformats.org/drawingml/2006/table">
            <a:tbl>
              <a:tblPr/>
              <a:tblGrid>
                <a:gridCol w="1350064"/>
                <a:gridCol w="3753175"/>
                <a:gridCol w="3057893"/>
                <a:gridCol w="2004844"/>
              </a:tblGrid>
              <a:tr h="4848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PERINDUSTRIAN DAN PERDAGANGAN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012" marR="9012" marT="9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1.3.1.18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efisiensi perdagangan dalam negeri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Terwujudnya efisiensi dalam negeri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Persen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1.3.1.18.31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Promosi Produk Unggulan Kabupaten Tasikmalaya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Mempromosikan Hasil Produk Kabupaten Tasikmalaya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 Kali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1.3.1.18.46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Revitalisasi Pasar Rakyat Kabupaten Tasikmalaya (DAK)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Terehabilitasinya Pasar Rakyat di Wilayah Kab. Tasikmalaya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 Pasar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1.3.1.18.66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Sarana dan Prasarana Penunjang Pasar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sarana dan prasarana kebersihan pasar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1.3.1.18.69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Pelaksanaan operasi pasar Murah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Terpenuhinya Terpokmas dengan Harga Terjangkau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 Kali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1.3.1.18.72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bagi para pedagang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Pemahaman Bagi Para Pedagang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1.3.1.18.74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sarana kebersihan Pasar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sarana kebersihan pasar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76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1.3.1.18.77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Rehabilitasi pasar tradisional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Kualitas Sarana Perdagangan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 Pasar </a:t>
                      </a:r>
                    </a:p>
                  </a:txBody>
                  <a:tcPr marL="9012" marR="9012" marT="9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58368" y="143467"/>
          <a:ext cx="10208560" cy="5483749"/>
        </p:xfrm>
        <a:graphic>
          <a:graphicData uri="http://schemas.openxmlformats.org/drawingml/2006/table">
            <a:tbl>
              <a:tblPr/>
              <a:tblGrid>
                <a:gridCol w="1355717"/>
                <a:gridCol w="3768898"/>
                <a:gridCol w="3070703"/>
                <a:gridCol w="2013242"/>
              </a:tblGrid>
              <a:tr h="30295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1.3.2.17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dan pengembangan ekspor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Ekspor Bersih Perdagangan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211.992.434 US$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1.3.2.17.14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Bimbingan Teknis Ekspor Impor bagi calon pengusaha dan eksportir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Pemahan Tentang Ekspor Impor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Kali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kemampuan teknologi industri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Terpenuhinya Peningkatan Kemampuan Teknologi Industri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95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pengembangan industri tembakau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Pengolahan Industri Tembakau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95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peralatan industri olahan gula aren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Peralatan Industri Olahan Gula Aren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pealatan industri olahan karet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Peralatan Industri olahan Karet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peralatan industri olahan Teh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Peralatan Industri Olahan Teh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peralatan industri olahan Kopi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Peralatan Industri Olahan Kopi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95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peralatan industri bordir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Peralatan Industri Olahan Bordir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1.2.1.17.12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 gedung Promosi Sentra dan Pengadaan Peralatan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Terbangunnya Pembangunan Gedung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penataan struktur industri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Legalitas bagi IKM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1.2.1.18.8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Achievement motivation Training (AMT) kerajinan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Motivasi Enterpreuneur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1.2.1.18.9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pangan industri rumah tangga (PIRT)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Terjaminya Produk Untuk Legalitas Pangan Industri dan Halal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741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1.2.1.18.13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HAKI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Terfasilitasinya HAKI Bagi Pelaku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sentra-sentra industri potensial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Terwujudnya Sentra Industri Potensial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394 Unit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1.2.1.19.6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Kemampuan dan Desain Kerajinan Bordir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Terwujudnya Produktivitas IK Bordir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1.2.1.19.8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kemampuan dan desain kerajinan batik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Terwujudnya Produktivitas IK Batik Dengan Design yang Berkualitas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1.2.1.19.9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manajemen dan desain produk kerajinan anyaman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Terlatihnya Para Pelaku Usaha Dalam Anyaman Pandan, Mendong dan Bambu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1.2.1.19.10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 Gapura Sentra industri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Terbangunya Gapura Sentra Industri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Sentra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34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Pembinaan Industri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Terbinanya pelaku Industri Kecil Tembakau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30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7415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1.2.1.20.10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Industri Hasil tembakau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70056" y="177365"/>
          <a:ext cx="10379262" cy="4946045"/>
        </p:xfrm>
        <a:graphic>
          <a:graphicData uri="http://schemas.openxmlformats.org/drawingml/2006/table">
            <a:tbl>
              <a:tblPr/>
              <a:tblGrid>
                <a:gridCol w="1153251"/>
                <a:gridCol w="3886108"/>
                <a:gridCol w="3634489"/>
                <a:gridCol w="1705414"/>
              </a:tblGrid>
              <a:tr h="164185">
                <a:tc gridSpan="2"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DINAS KOPERASI, UKM DAN TENAGA KERJA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id-ID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d-ID" sz="14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4185">
                <a:tc>
                  <a:txBody>
                    <a:bodyPr/>
                    <a:lstStyle/>
                    <a:p>
                      <a:pPr algn="l" fontAlgn="t"/>
                      <a:endParaRPr lang="id-ID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d-ID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d-ID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d-ID" sz="14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63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4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KOPERASI UKM NAKER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179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Kualitas dan Produktivitas Tenaga Kerja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Tenaga kerja yang Mendapatkan Pelatihan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1.550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665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1.2.1.15.11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Pendidikan Latihan dan Keterampilan Bagi Pencari Kerja ( Berbasis Masyarakat 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Terlatihnya masyarakat di lingkungan Kab. Tasikmalaya melalui pelatihan keterampillan kerja berbasis kompetensi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97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8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penciptaan iklim usaha Usaha Kecil Menengah yang konduksif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UMKM yang Dilatih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40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418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1.1.2.15.19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E-Commerce bagi UMKM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UMKM yang Dilatih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40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179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1.1.2.15.20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Kampung Digital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Paket Pengadaan dan pemeliharaan Kampung Digital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8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Kewirausahaan dan Keunggulan Kompetitif Usaha Kecil Menengah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UMKM yang Dilatih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210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179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Peningkatan Kualitas Kemasan Produk UMKM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 Terlatihnya para pelaku UMKM dalam bidang pengemasan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179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Sosialisasi IUM Kepada para pelaku Usaha Mikro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Tersosialisasikannya Izin Usaha Mikro bagi UMKM di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2.850 UMKM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179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Blanko Izin Usaha Mikro (IUMK)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Blanko Izin Usaha Mikro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16.000 Buah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179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HALAL produk UMKM bagi  pelaku usaha mikro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Terfasilitasinya produk UMKM untuk mendapatkan sertifikat halal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8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Kewirausahaan dan Manajemen Usaha bagi Usaha Mikro di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Terlatihnya Pengelola UMKM dalam wirausaha dan manajemen usaha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10989" y="417517"/>
          <a:ext cx="10865223" cy="4976121"/>
        </p:xfrm>
        <a:graphic>
          <a:graphicData uri="http://schemas.openxmlformats.org/drawingml/2006/table">
            <a:tbl>
              <a:tblPr/>
              <a:tblGrid>
                <a:gridCol w="1207245"/>
                <a:gridCol w="4068057"/>
                <a:gridCol w="3804658"/>
                <a:gridCol w="1785263"/>
              </a:tblGrid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1.1.2.18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Kualitas Kelembagaan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Koperasi yang di bina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420 Unit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36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1.1.2.18.10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Revitalisasi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Pemahaman pengurus Koperasi di kabupaten tasikmalaya tentang manajemen dan pengelolaan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 Koperasi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1.1.2.18.11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Bagi Pengurus, Pengelola dan anggota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pembinaan bagi pengurus dan anggota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50 Koperasi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154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1.1.2.18.13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Sistem Informasi Manajemen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terwujudnya koperasi sebagai perusahaan dan membangun koperasi secara profesional dan modern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1.1.2.18.14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Bimbingan Teknis Pembentukan Badan Hukum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Terbentuknya Koperasi Baru berbadan Hukum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 Kelompok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154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1.1.2.18.15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Penilaian Kesehatan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Penilaian dan Bimbingan Teknis Tingkat kesehatan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50 Koperasi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1.1.2.18.16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Sertifikasi kompetensi bagi pengelola KSP/USP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kegiatan pelatihan bagi manajer KSP/USP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 Orang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1.1.2.18.18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Akuntansi Koperasi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Pelatihan Akuntansi Koperasi bagi KSP dan USP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40 Orang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902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1.1.2.18.25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Bimbingan Teknis Pelaksanaan Rapat Anggota Tahunan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 Terlaksananya RAT Tahunan sesuai dengan peraturan, 2. Tersusunya laporan Pertanggungjawaban pengurus dan pengawas,serta Tersusunnya Neraca Koperasi dan perhitungan Hasil Usaha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60 Koperasi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97542" y="592328"/>
          <a:ext cx="10865223" cy="3962632"/>
        </p:xfrm>
        <a:graphic>
          <a:graphicData uri="http://schemas.openxmlformats.org/drawingml/2006/table">
            <a:tbl>
              <a:tblPr/>
              <a:tblGrid>
                <a:gridCol w="1207245"/>
                <a:gridCol w="4068057"/>
                <a:gridCol w="3804658"/>
                <a:gridCol w="1785263"/>
              </a:tblGrid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1.1.2.25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Pembinaan Kemandirian dan Kewirausahaan UMKM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Lokasi Pameran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 Lokasi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1.1.2.25.8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Fasilitasii P-IRT Kepada para pelaku Usaha Mikro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Fasilitasi PIRT  bagi pelaku Usaha Mikro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UMKM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1.1.2.25.9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Fasilitasi SHAT (Sertifikasi Hak Atas Tanah ) bagi UMKM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Fasilitasi SHAT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60 UMKM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1.1.2.25.10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Promosi Produk UMKM Kabupaten Tasikmalaya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Terselenggaranya Promosi Produk KUMKM Kabupaten Tasikmalaya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 Lokasi 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02"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Kapasitas Koperasi dan UKM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571"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perkoperasian dan UMKM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Terselenggaranya pelatihan perkoperasian dan UMKM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150 orang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564"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Wilayah Transmigrasi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2189">
                <a:tc>
                  <a:txBody>
                    <a:bodyPr/>
                    <a:lstStyle/>
                    <a:p>
                      <a:pPr algn="l" fontAlgn="t"/>
                      <a:r>
                        <a:rPr lang="id-ID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Transmigrasi Lokal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Terselenggaranya pelatihan bagi warga transmigrasi lokal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 paket</a:t>
                      </a:r>
                    </a:p>
                  </a:txBody>
                  <a:tcPr marL="7649" marR="7649" marT="76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16860" y="235045"/>
          <a:ext cx="10932457" cy="5130600"/>
        </p:xfrm>
        <a:graphic>
          <a:graphicData uri="http://schemas.openxmlformats.org/drawingml/2006/table">
            <a:tbl>
              <a:tblPr/>
              <a:tblGrid>
                <a:gridCol w="1725044"/>
                <a:gridCol w="3996348"/>
                <a:gridCol w="3256017"/>
                <a:gridCol w="1955048"/>
              </a:tblGrid>
              <a:tr h="94707">
                <a:tc gridSpan="3"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DINAS PENANAMAN MODAL PELAYANAN TERPADU SATU PINTU</a:t>
                      </a:r>
                    </a:p>
                  </a:txBody>
                  <a:tcPr marL="7092" marR="7092" marT="70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d-ID" sz="18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7092" marR="7092" marT="70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707">
                <a:tc>
                  <a:txBody>
                    <a:bodyPr/>
                    <a:lstStyle/>
                    <a:p>
                      <a:pPr algn="l" fontAlgn="t"/>
                      <a:endParaRPr lang="id-ID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92" marR="7092" marT="70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d-ID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92" marR="7092" marT="70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d-ID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92" marR="7092" marT="70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d-ID" sz="18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7092" marR="7092" marT="70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98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PENANAMAN MODAL PTSP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7092" marR="7092" marT="70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558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1.1.1.15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Promosi dan Kerjasama Investasi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Cakupan penyelenggaraan Sistem Promosi dan Kerjasama Investasi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05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1.1.1.15.2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Pengembangan potensi unggulan daerah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Pameran promosi investasi dalam dan Luar Daerah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 Kegiatan 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05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1.1.1.15.15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Penyelenggaraan Pameran dan Temu usaha di Dalam Negeri dan Luar Negeri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Pameran promosi investasi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 Kegiatan 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05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Iklim Investasi dan Realisasi Investasi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Cakupan penyelenggaraan Sistem Iklim Investasi dan Realisasi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05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1.1.1.16.14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Pengadaan  Sistem Informasi Berbasis Teknologi (Digitalisasi) Sarana Informasi dan Data (One Touch Information) Pelayanan Penanaman modal dan Perizinan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aplikasi PSE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Aplikasi 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05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1.1.1.16.20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Partisipasi Bisnis Porum dan Pameran Dalam Negeri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Cakupan Mengikuti Pameran Nasional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Kegiatan </a:t>
                      </a:r>
                    </a:p>
                  </a:txBody>
                  <a:tcPr marL="7092" marR="7092" marT="70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4304" y="348813"/>
          <a:ext cx="10369178" cy="4720590"/>
        </p:xfrm>
        <a:graphic>
          <a:graphicData uri="http://schemas.openxmlformats.org/drawingml/2006/table">
            <a:tbl>
              <a:tblPr/>
              <a:tblGrid>
                <a:gridCol w="1636163"/>
                <a:gridCol w="3790441"/>
                <a:gridCol w="3088256"/>
                <a:gridCol w="1854318"/>
              </a:tblGrid>
              <a:tr h="482593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penyiapan potensi sumberdaya, sarana, dan prasarana daerah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Cakupan Penyelenggaraan Sistem Potensi Sumber Daya, Sarana dan Prasarana Daerah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2593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1.1.2.17.13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Pusat Data Informasi dan Pengaduan (Center Information) Pelayanan Penanaman modal dan Perizinan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aplikasi PSE yang Terintegrasi OSS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Aplikasi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8174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1.1.2.17.14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Aplikasi Online Pengaduan Pelayanan Penanaman modal dan Perizinan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aplikasi Pelayanan Perizinan Secara Elektronik (PSE) yang Terintegrasi OSS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Aplikasi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8174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pembinaan dan pengembangan bidang ketenagalistrikan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Cakupan Sistem Pembinaan dan Pengembangan Bidang Ketenagalistrikan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8174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1.1.1.17.33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Penerangan Sarana Umum (PSU) Kabupaten Tasikmalaya (Banprov)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Paket Sapras PSU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39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8174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1.1.1.17.34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Pemetaan Potensi Panas Bumi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Cakupan Pendataan Panas Bumi di 7 Kecamatan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7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94391" y="183809"/>
          <a:ext cx="10493563" cy="5033145"/>
        </p:xfrm>
        <a:graphic>
          <a:graphicData uri="http://schemas.openxmlformats.org/drawingml/2006/table">
            <a:tbl>
              <a:tblPr/>
              <a:tblGrid>
                <a:gridCol w="1132981"/>
                <a:gridCol w="3749628"/>
                <a:gridCol w="3722652"/>
                <a:gridCol w="1888302"/>
              </a:tblGrid>
              <a:tr h="160848">
                <a:tc gridSpan="2">
                  <a:txBody>
                    <a:bodyPr/>
                    <a:lstStyle/>
                    <a:p>
                      <a:pPr algn="l" fontAlgn="t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DINAS PARIWISATA DAN PEMUDA OLAHRAGA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id-ID" sz="16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16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848">
                <a:tc>
                  <a:txBody>
                    <a:bodyPr/>
                    <a:lstStyle/>
                    <a:p>
                      <a:pPr algn="l" fontAlgn="t"/>
                      <a:endParaRPr lang="id-ID" sz="16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d-ID" sz="16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16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8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954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DINAS PARIWISATA PEMUDA DAN OLAHRAGA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061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Program peningkatan peran serta kepemudaan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Meningkatkan Keterlibatan dan Kompetensi Pemuda Untuk Lebih Berperan dalam Pembangunan Daerah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100 %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0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2.2.1.16.1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Pembinaan organisasi kepemudaan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Terbinanya Organisasi Kepemudaan di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1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0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2.2.1.16.2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Pendidikan dan pelatihan dasar kepemimpinan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Terselenggaranya Pendidikan Dasar Kepemimpinan Pemuda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1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0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2.2.1.16.12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Seleksi dan Pembinaan Pemuda Pelopor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Terpilih dan Terbinanya Pemuda Pelopor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25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0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2.2.1.16.14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Fasilitasi Pengiriman Pemuda ke Provinsi Nasional dan Internasional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Terfasilitasinya Pengiriman Pemuda ke Provinsi, Nasional, dan Internasional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3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061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Program peningkatan upaya penumbuhan kewirausahaan dan kecakapan hidup pemuda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Tumbuh dan Berkembangnya Wirausaha Muda Pemula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39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079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2.2.1.17.1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Pelatihan kewirausahaan bagi pemuda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Terlaksananya Workshop Kewirausahaan Bagi Pemuda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39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59920" y="278499"/>
          <a:ext cx="10789397" cy="5280318"/>
        </p:xfrm>
        <a:graphic>
          <a:graphicData uri="http://schemas.openxmlformats.org/drawingml/2006/table">
            <a:tbl>
              <a:tblPr/>
              <a:tblGrid>
                <a:gridCol w="1164922"/>
                <a:gridCol w="3855337"/>
                <a:gridCol w="3827601"/>
                <a:gridCol w="1941537"/>
              </a:tblGrid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2.2.2.20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l-NL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Pembinaan dan Pemasyarakatan Olah Raga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Terbinanya Atlit dan Pelatih Pada Cabang Olahraga Unggulan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0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Pembibitan dan pembinaan olahragawan berbakat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Terciptanya dan Terbonanya Bibit Olahragawan Berbakat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Pembinaan cabang olahraga prestasi di tingkat daerah (POPDA)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Terbinanya Atlit Cabang Olahraga Prestasi Tingkat Daerah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0721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Kerjasama peningkatan olahragawan berbakat dan berprestasi dengan lembaga/instansi lainnya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Terbina dan Terseleksinya Atlit Pekan Olahraga Pemerintah Daerah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Pelatih Cabang Olahraga Tenis Meja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Terlatihnya pelatih Cabang Olahraga Tenis Meja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2.2.2.20.26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Pelatih Cabang Olahraga Taekwondo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Teerlatihnya Pelatih Cabang Olahraga Taekwondo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Pelatih Cabang Olahraga Catur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Terciptanya Pelatih Cabang Olahraga Catur yang Bertsertifikasi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Pelatih Cabang Olahraga Pencak Silat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Terciptanya Pelatih Cabang Olahraga Pencak Silat yang Beresertifikasi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Pelatih Cabang Olahraga Bulu Tangkis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Terciptanya Pelatih Cabang Olahraga Bulu Tangkis yang Bersertifikasi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2.2.2.20.30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Pelatihan Pelatih Cabang Olahraga Sepak Bola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Terciptanya Pelatih Cabang Olahraga Sepak Bola yang Bersertifikasi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Peningkatan Sarana dan Prasarana Olah Raga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Meningkatnya Sarana dan Prasarana Alat Praga Olahraga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714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2.2.2.21.7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Pemeliharaan rutin/berkala sarana dan prasarana olah raga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Terpelihranya Sarana dan Prasarana Olahraga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100 %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37191" y="584137"/>
          <a:ext cx="11354175" cy="4142055"/>
        </p:xfrm>
        <a:graphic>
          <a:graphicData uri="http://schemas.openxmlformats.org/drawingml/2006/table">
            <a:tbl>
              <a:tblPr/>
              <a:tblGrid>
                <a:gridCol w="1225901"/>
                <a:gridCol w="4057147"/>
                <a:gridCol w="4027959"/>
                <a:gridCol w="2043168"/>
              </a:tblGrid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Program pengembangan pemasaran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Terpromosikannya Destinasi Wisata Potensi Daerah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Event/Kegiatan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440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1.1.1.15.8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Pelatihan pemandu wisata terpadu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Terlatihnya para Pemandu 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1.1.1.15.28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Pelaksanaan Promosi Potensi Daerah dan </a:t>
                      </a:r>
                      <a:r>
                        <a:rPr lang="fi-FI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Pariwisata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Terlaksananya Promosi Potensi Wisata Daerah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Program pengembangan destinasi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Terciptanya destinasi pariwisata yang siap kunjung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1.1.1.16.1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Pengembangan objek pariwisata unggulan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Tertatanya Objek Wisata Unggulan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DTW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1.1.1.16.2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Peningkatan pembangunan sarana dan prasarana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Tertata dan Terbaangunnya Sarana dan Prasarana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1.1.1.16.3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Pengembangan jenis dan paket wisata unggulan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Tersedianya Paket Wisata Unggulan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1.1.1.16.4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Pelaksanaan koordinasi pembangunan objek pariwisata dengan lembaga/dunia usaha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Terlaksananya Koordinasi Pembangunan Objek Pariwisata dengan Lembaga/Dunia Usaha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1.1.1.16.6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Pengembangan daerah tujuan 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Terbangun dan Tertatanya Daerah Tujuan 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 DTW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Kemitraan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Terjalinnya Kemitraan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 Kegiatan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1.1.1.17.3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Pengembangan SDM di bidang kebudayaan dan pariwisata bekerjasama dengan lembaga lainnya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SDM di Bidang Kebudayaan dan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034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1.1.1.17.8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Peningkatan peran serta masyarakat dalam pengembangan kemitraan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Meningkatnya masyarakat dalam Pengembangan Kemitraan Pariwisata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 kegiatan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299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293417" y="232633"/>
            <a:ext cx="11452928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800" b="1" dirty="0">
                <a:latin typeface="Arial Narrow" panose="020B0606020202030204" pitchFamily="34" charset="0"/>
              </a:rPr>
              <a:t>2</a:t>
            </a:r>
            <a:r>
              <a:rPr lang="en-US" sz="1800" b="1" dirty="0">
                <a:latin typeface="Arial Narrow" panose="020B0606020202030204" pitchFamily="34" charset="0"/>
              </a:rPr>
              <a:t>. BIDANG FISIK</a:t>
            </a:r>
            <a:endParaRPr lang="en-US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4676137"/>
              </p:ext>
            </p:extLst>
          </p:nvPr>
        </p:nvGraphicFramePr>
        <p:xfrm>
          <a:off x="618565" y="992394"/>
          <a:ext cx="10838329" cy="3850405"/>
        </p:xfrm>
        <a:graphic>
          <a:graphicData uri="http://schemas.openxmlformats.org/drawingml/2006/table">
            <a:tbl>
              <a:tblPr/>
              <a:tblGrid>
                <a:gridCol w="7530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519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826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07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8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Kode</a:t>
                      </a: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Bidang Urusan Pemerintahan dan Program dan Kegiatan </a:t>
                      </a: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Indikator Kinerja Program (Outcome) dan Kegiatan (Output)</a:t>
                      </a: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Target Tahun 2020</a:t>
                      </a: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9290">
                <a:tc>
                  <a:txBody>
                    <a:bodyPr/>
                    <a:lstStyle/>
                    <a:p>
                      <a:pPr algn="r" rtl="0" fontAlgn="ctr"/>
                      <a:endParaRPr lang="fi-FI" sz="16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fi-FI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DINAS PEKERJAAN UMUM DAN PENATAAN RUANG</a:t>
                      </a: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215" marR="9215" marT="9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873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Program pembangunan jalan dan jembatan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Rasio Ruas Jalan dalam Kondisi Mantap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70,52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873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1.1.1.15.3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Pembangunan jalan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Terpenuhinya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 pembangunan jalan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2578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1.1.1.15.5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Pembangunan jembatan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Terpenuhinya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 pembangunan jembatan</a:t>
                      </a:r>
                      <a:endParaRPr lang="id-ID" sz="1400" b="0" i="0" u="none" strike="noStrike" dirty="0" smtClean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  <a:p>
                      <a:pPr algn="l" rtl="0" fontAlgn="t"/>
                      <a:endParaRPr lang="sv-SE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7920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Program rehabilitasi/pemeliharaan jalan dan jembatan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Terpenuhinya Pemeliharaan Jalan dan Jembatan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34 Km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8717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1.1.1.18.3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Rehabilitasi/pemeliharaan jalan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Pemeliharaan Jalan dan Jembatan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34 Km 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3437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Program Pengembangan dan Pengelolaan Jaringan Irigasi, Rawa dan Jaringan Pengairan lainnya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Rasio Ketersediaan Air Irigasi Untuk Masyarakat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65,59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2873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1.1.1.24.10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Rehabilitasi/pemeliharaan jaringan irigasi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Rehabilitasi/Pemeliharaan Jaringan Irigasi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350 DI (Daerah Irigasi) 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2873">
                <a:tc>
                  <a:txBody>
                    <a:bodyPr/>
                    <a:lstStyle/>
                    <a:p>
                      <a:pPr algn="r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1.1.1.29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Program Pengembangan Wilayah Strategis dan Cepat Tumbuh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Rasio Ketersediaan Bangunan Fasilitas Publik</a:t>
                      </a: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20 %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2873">
                <a:tc>
                  <a:txBody>
                    <a:bodyPr/>
                    <a:lstStyle/>
                    <a:p>
                      <a:pPr algn="r" fontAlgn="t"/>
                      <a:endParaRPr lang="id-ID" sz="105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Bangunan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 Fasilitas Publik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Tersedianya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 Bangunan Publik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Arial" pitchFamily="34" charset="0"/>
                        </a:rPr>
                        <a:t>  40 Unit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9215" marR="9215" marT="9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3898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5165841"/>
              </p:ext>
            </p:extLst>
          </p:nvPr>
        </p:nvGraphicFramePr>
        <p:xfrm>
          <a:off x="873312" y="914152"/>
          <a:ext cx="10153276" cy="4615815"/>
        </p:xfrm>
        <a:graphic>
          <a:graphicData uri="http://schemas.openxmlformats.org/drawingml/2006/table">
            <a:tbl>
              <a:tblPr/>
              <a:tblGrid>
                <a:gridCol w="12218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921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081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311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fi-FI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DINAS PERUMAHAN RAKYAT DAN  KAWASAN PERMUKIMAN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Perumahan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Persentase Ketersediaan rumah layak huni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80,41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1.2.1.15.30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 Baru Rumah Layak Huni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rumah layak yang dibangun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80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1.2.1.15.36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Peningkatan Kualitas Perumahan Swadaya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rumah tidak layak huni yang direhabilitasi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1.000 unit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1.2.2.16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Lingkungan Sehat Perumahan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persentase panjang jalan lingkungan yang terbangun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39,14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1.2.2.16.123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Penataan Sarana dan Prasarana Jalan Lingkungan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panjang jalan lingkungan yang terbangun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20.000 m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1.2.2.16.140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Penataan Sarana dan Prasarana Lingkungan Sehat Perumahan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panjang tpt yang terbangun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4.167 m </a:t>
                      </a:r>
                      <a:endParaRPr lang="id-ID" sz="1200" b="0" i="0" u="none" strike="noStrike" dirty="0" smtClean="0">
                        <a:solidFill>
                          <a:srgbClr val="000000"/>
                        </a:solidFill>
                        <a:latin typeface="Tahoma"/>
                      </a:endParaRPr>
                    </a:p>
                    <a:p>
                      <a:pPr algn="l" rtl="0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1.2.2.16.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Penataan Sarana dan Prasarana Jalan Desa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Panjang Jalan Desa yang terbangun/ditingkatkan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20 KM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1.2.2.21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Pembangunan Infrastruktur Perdesaan dan Perkotaan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persentase penduduk berakses air minum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85,91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1.2.2.21.53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Infrastruktur Air Minum (DAK)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SR yang terpasang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1.000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SR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1.2.2.21.71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Pembangunan SPAM Perdesaan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SR yang terpasang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600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SR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1.2.2.25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Pengembangan Kinerja Pengelolaan Air Minum dan Air Limbah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persentase penduduk yang terlayani air limbah domestik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62,74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1.2.2.25.4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Tahoma"/>
                        </a:rPr>
                        <a:t>Pembangunan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Tahoma"/>
                        </a:rPr>
                        <a:t>Sarana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 dan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Tahoma"/>
                        </a:rPr>
                        <a:t>Prasarana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Tahoma"/>
                        </a:rPr>
                        <a:t>Sanitasi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jumah SR yang terpasang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800 SR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1.2.2.25.5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Infrastruktur Sanitasi (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DAK)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SR yang terpasang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800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SR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3898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2279038"/>
              </p:ext>
            </p:extLst>
          </p:nvPr>
        </p:nvGraphicFramePr>
        <p:xfrm>
          <a:off x="942789" y="810890"/>
          <a:ext cx="10473765" cy="4633373"/>
        </p:xfrm>
        <a:graphic>
          <a:graphicData uri="http://schemas.openxmlformats.org/drawingml/2006/table">
            <a:tbl>
              <a:tblPr/>
              <a:tblGrid>
                <a:gridCol w="15896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5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551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832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355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041">
                <a:tc gridSpan="4">
                  <a:txBody>
                    <a:bodyPr/>
                    <a:lstStyle/>
                    <a:p>
                      <a:pPr algn="l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Perhubungan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4477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Rehabilitasi dan Pemeliharaan Prasarana dan Fasilitas LLAJ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Terpeliharanya pemeliharaan sarana dan prasarana Perhubungan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4477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1.1.1.16.9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Rehabilitasi/Pemeliharaan Sarana Penerangan Jalan Umum (PJU)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Terpeliharanya penerangan jalan umum, terciptanya keamanan dan kenyamanan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4477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pembangunan sarana dan prasarana perhubungan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Terpenuhinya sarana dan prasarana perhubungan di wilayah Kabupaten Tasikmalaya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6.869 Unit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30334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1.1.1.18.33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Study Kelayakan dan Penetapan Lokasi Terminal (FS) Type C di Kabupaten 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Tasikmalaya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Tersedianya dokumen Fs, Terprogramkannya pembangunan terminal, terpenuhinya kajian kelayakan terminal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Dokumen Kajian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1171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1.1.1.18.34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Penyusunan DED Terminal Type C di Kabupaten 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Tasikmalaya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Tersedianya Dokumen DED, Terprogramkannya pembangunan terminal, Terpenuhinya Kajian DED Pembagunan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 Dokumen Kajian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11715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1.1.1.18.39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Pembeasan Lahan Terminal Type C di Kabupaten 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Tasikmalaya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Terbebaskannya lahan untuk pembangunan terminal, tersedianya lahan untuk terminal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 Lokasi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3898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1697734"/>
              </p:ext>
            </p:extLst>
          </p:nvPr>
        </p:nvGraphicFramePr>
        <p:xfrm>
          <a:off x="942789" y="767235"/>
          <a:ext cx="10473765" cy="4463803"/>
        </p:xfrm>
        <a:graphic>
          <a:graphicData uri="http://schemas.openxmlformats.org/drawingml/2006/table">
            <a:tbl>
              <a:tblPr/>
              <a:tblGrid>
                <a:gridCol w="11180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17296"/>
                <a:gridCol w="37480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90417"/>
              </a:tblGrid>
              <a:tr h="590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085">
                <a:tc gridSpan="4">
                  <a:txBody>
                    <a:bodyPr/>
                    <a:lstStyle/>
                    <a:p>
                      <a:pPr algn="l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</a:t>
                      </a:r>
                      <a:r>
                        <a:rPr lang="id-ID" sz="14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Lingkungan Hidup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7202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1.1.1.15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Program Pengembangan Kinerja Pengelolaan Persampahan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Cakupan pengelolaan sampah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47 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7202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1.1.1.15.4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Peningkatan operasi dan pemeliharaan prasarana dan sarana  persampahan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Cakupan wilayah pelayanan sampah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baseline="0" dirty="0" smtClean="0">
                          <a:solidFill>
                            <a:srgbClr val="000000"/>
                          </a:solidFill>
                          <a:latin typeface="Tahoma"/>
                        </a:rPr>
                        <a:t>20 kecamatan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0544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1.1.1.15.42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Pembuatan Bank Sampah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Terbentuknya lembaga pengelola sampah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5 unit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506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1.1.1.17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Program Perlindungan dan Konservasi Sumber Daya Alam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Cakupan pemeliharaan kawasan lindung terbatas/setempat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69 Persen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2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1.1.1.17.7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Peningkatan Konservasi Daerah Tangkapan Air dan Sumber-Sumber Air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Luas lahan resapan air yang dikonservasi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40 Ha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2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1.1.1.17.31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Pembinaan Kampung Iklim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Jumlah kampung iklim yang dibina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2 Lokasi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2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1.1.1.17.35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Konservasi Hutan Pantai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Luas lahan hutan pantai yang dikonsevasi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20 Ha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2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1.1.1.17.38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Konservasi dan Pengembangan Hutan Mangrove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Luas lahan hutan mangrove yang dikembangkan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40 Ha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2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1.1.1.19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Program Peningkatan Kualitas dan Akses Informasi Sumber Daya Alam dan Lingkungan Hidup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Cakupan pembentukan kelompok masyarakat peduli lingkungan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5 Kelompok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2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1.1.1.19.11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Sekolah Berbudaya Lingkungan (eco-school)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Meningkatnya sekolah yang menerapkan budaya lingkungan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baseline="0" dirty="0" smtClean="0">
                          <a:solidFill>
                            <a:srgbClr val="000000"/>
                          </a:solidFill>
                          <a:latin typeface="Tahoma"/>
                        </a:rPr>
                        <a:t>5 sekolah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71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299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293417" y="326762"/>
            <a:ext cx="11452928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800" b="1" dirty="0">
                <a:latin typeface="Arial Narrow" panose="020B0606020202030204" pitchFamily="34" charset="0"/>
              </a:rPr>
              <a:t>3</a:t>
            </a:r>
            <a:r>
              <a:rPr lang="en-US" sz="1800" b="1" dirty="0">
                <a:latin typeface="Arial Narrow" panose="020B0606020202030204" pitchFamily="34" charset="0"/>
              </a:rPr>
              <a:t>. BIDANG </a:t>
            </a:r>
            <a:r>
              <a:rPr lang="id-ID" sz="1800" b="1" dirty="0">
                <a:latin typeface="Arial Narrow" panose="020B0606020202030204" pitchFamily="34" charset="0"/>
              </a:rPr>
              <a:t>SOSIAL BUDAYA</a:t>
            </a:r>
            <a:endParaRPr lang="en-US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04370" y="875769"/>
          <a:ext cx="10597030" cy="1639062"/>
        </p:xfrm>
        <a:graphic>
          <a:graphicData uri="http://schemas.openxmlformats.org/drawingml/2006/table">
            <a:tbl>
              <a:tblPr/>
              <a:tblGrid>
                <a:gridCol w="1275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534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396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287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4531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079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DINAS PENDIDIKAN DAN KEBUDAYAAN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373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Kebutuhan Perlengkapan Dasar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373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PAUD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373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SD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373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SMP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3739"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Kesetaraan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04370" y="2859492"/>
          <a:ext cx="10597030" cy="1804035"/>
        </p:xfrm>
        <a:graphic>
          <a:graphicData uri="http://schemas.openxmlformats.org/drawingml/2006/table">
            <a:tbl>
              <a:tblPr/>
              <a:tblGrid>
                <a:gridCol w="1275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534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396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287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7111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8519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DINAS KESEHATAN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778">
                <a:tc>
                  <a:txBody>
                    <a:bodyPr/>
                    <a:lstStyle/>
                    <a:p>
                      <a:pPr algn="l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Jaminan Kesehatan Daerah untuk Masyarakat Miskin Integrasi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8593">
                <a:tc>
                  <a:txBody>
                    <a:bodyPr/>
                    <a:lstStyle/>
                    <a:p>
                      <a:pPr algn="l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Pemberian Makanan Tambahan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593">
                <a:tc>
                  <a:txBody>
                    <a:bodyPr/>
                    <a:lstStyle/>
                    <a:p>
                      <a:pPr algn="l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BUMIL KEK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8593">
                <a:tc>
                  <a:txBody>
                    <a:bodyPr/>
                    <a:lstStyle/>
                    <a:p>
                      <a:pPr algn="l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Operasi Katarak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8593">
                <a:tc>
                  <a:txBody>
                    <a:bodyPr/>
                    <a:lstStyle/>
                    <a:p>
                      <a:pPr algn="l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Operasi Bibir Sumbing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299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293417" y="326762"/>
            <a:ext cx="11452928" cy="52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800" b="1" dirty="0">
                <a:latin typeface="Arial Narrow" panose="020B0606020202030204" pitchFamily="34" charset="0"/>
              </a:rPr>
              <a:t>3</a:t>
            </a:r>
            <a:r>
              <a:rPr lang="en-US" sz="1800" b="1" dirty="0">
                <a:latin typeface="Arial Narrow" panose="020B0606020202030204" pitchFamily="34" charset="0"/>
              </a:rPr>
              <a:t>. BIDANG </a:t>
            </a:r>
            <a:r>
              <a:rPr lang="id-ID" sz="1800" b="1" dirty="0">
                <a:latin typeface="Arial Narrow" panose="020B0606020202030204" pitchFamily="34" charset="0"/>
              </a:rPr>
              <a:t>SOSIAL BUDAYA</a:t>
            </a:r>
            <a:endParaRPr lang="en-US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9594476"/>
              </p:ext>
            </p:extLst>
          </p:nvPr>
        </p:nvGraphicFramePr>
        <p:xfrm>
          <a:off x="631666" y="4171207"/>
          <a:ext cx="10677712" cy="1240740"/>
        </p:xfrm>
        <a:graphic>
          <a:graphicData uri="http://schemas.openxmlformats.org/drawingml/2006/table">
            <a:tbl>
              <a:tblPr/>
              <a:tblGrid>
                <a:gridCol w="1284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828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635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64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0863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DPMDPAKB/DINKES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228">
                <a:tc>
                  <a:txBody>
                    <a:bodyPr/>
                    <a:lstStyle/>
                    <a:p>
                      <a:pPr algn="l" fontAlgn="t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Alat Kontrasepsi Masyarakat Miskin (BANPROV)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5521" y="755856"/>
          <a:ext cx="10736712" cy="3320914"/>
        </p:xfrm>
        <a:graphic>
          <a:graphicData uri="http://schemas.openxmlformats.org/drawingml/2006/table">
            <a:tbl>
              <a:tblPr/>
              <a:tblGrid>
                <a:gridCol w="1264692"/>
                <a:gridCol w="3662339"/>
                <a:gridCol w="3853360"/>
                <a:gridCol w="1956321"/>
              </a:tblGrid>
              <a:tr h="463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84">
                <a:tc gridSpan="4">
                  <a:txBody>
                    <a:bodyPr/>
                    <a:lstStyle/>
                    <a:p>
                      <a:pPr algn="l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Dinas Sosial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20577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Pelayanan dan Rehabilitasi Kesejahteraan Sosial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anak terlantar dan lanjut usia terlantar serta gelandangan pengemis diluar panti yang terpppenuhi kebutuhan dasarnya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1.715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1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Pemenuhan Kebutuhan Dasar bagi anak terlantar di luar panti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anak terlantar yang memeperoleh bantuan pemenuhan kebutuhan dasar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577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Pemenuhan Kebutuhan Dasar bagi Lanjut Usia Terlantar di Luar Panti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lanjut usia terlantar yang memperoleh banatuan pemenuhan kebutuhan dasar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1.250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577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1.1.2.16.36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Bimbingan Sosial bagi Gelandangan dan Pengemis di Luar Panti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gelandangan dan pengemis yang teridentifikasi dan mendapatkan bimbingan sosial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1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pembinaan para penyandang cacat dan trauma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penyandang disabilitas diluar panti yang terpenuhi kebutuhan dasaranya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225 Orang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77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Penyndang Cacat di MAsyarakat Melalui UEP Penyandang Cacat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penyandang disabilitas yang mendapatkan pemberdayaan dan bantuan sosial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1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Pemenuhan Kebutuhan Dasar bagi Penyandang Disabilitas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penyandang disabilitas yang menerima bantuan pemenuhan dasar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18">
                <a:tc>
                  <a:txBody>
                    <a:bodyPr/>
                    <a:lstStyle/>
                    <a:p>
                      <a:pPr algn="l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1.1.2.18.17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Penyediaan Alat Bantu bagi Penyandang Disabilitas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Jumlah penyandang disabilitas yang menerima alat bantu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05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159769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98866" y="706113"/>
          <a:ext cx="9851205" cy="4474845"/>
        </p:xfrm>
        <a:graphic>
          <a:graphicData uri="http://schemas.openxmlformats.org/drawingml/2006/table">
            <a:tbl>
              <a:tblPr/>
              <a:tblGrid>
                <a:gridCol w="925311"/>
                <a:gridCol w="2736558"/>
                <a:gridCol w="5153912"/>
                <a:gridCol w="1035424"/>
              </a:tblGrid>
              <a:tr h="50145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9556">
                <a:tc gridSpan="4">
                  <a:txBody>
                    <a:bodyPr/>
                    <a:lstStyle/>
                    <a:p>
                      <a:pPr algn="l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BPBD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1670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Program Tanggap dan Penanggulangan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Cakupan masyarakat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tangguh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bencana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, Penanganan tanggap</a:t>
                      </a:r>
                      <a:b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</a:b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darurat Bencana, Rehabilitasi dan Rekonstruksi Penanggulangan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100 persen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9556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Pembangunan Desa Tangguh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Jumlah desa tangguh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3 desa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1138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1.1.1.26.26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Sarana Penanggulangan Bencana Tingkat kecamatan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Tersedianya sarana PB di kecamatan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1138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1.1.1.26.50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Pembangunan Early Warning System Tsunami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Early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Warning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Sistem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 paket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1138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1.1.1.26.70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Penyedia sarana bantuan dampak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Tersedianya sarana bantuan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untuk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dampak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 Kabupaten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670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1.1.1.26.72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Pelatihan Penilaian Kerusakan dan Kerugian Pasca Bencana dan Relawan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Terlatihnya Relawan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dalam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penilaian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kerusakan dan kerugian</a:t>
                      </a:r>
                      <a:b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</a:b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pasca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100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6707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1.1.1.26.73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Pelatihan Pertukangan Bagi Relawan Pasca Bencana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Terlatihnya Relawan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Pasca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 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Bencana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dalam kemampuan</a:t>
                      </a:r>
                      <a:b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</a:b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pertukangan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Cambria" pitchFamily="18" charset="0"/>
                          <a:cs typeface="Tahoma" pitchFamily="34" charset="0"/>
                        </a:rPr>
                        <a:t>125 orang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21" y="25299"/>
            <a:ext cx="11452928" cy="405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latin typeface="Arial Narrow" panose="020B0606020202030204" pitchFamily="34" charset="0"/>
              </a:rPr>
              <a:t>Rencana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pembangunan</a:t>
            </a:r>
            <a:r>
              <a:rPr lang="en-US" sz="2000" b="1" dirty="0">
                <a:latin typeface="Arial Narrow" panose="020B0606020202030204" pitchFamily="34" charset="0"/>
              </a:rPr>
              <a:t> 2020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36955" y="974148"/>
          <a:ext cx="10172321" cy="3377249"/>
        </p:xfrm>
        <a:graphic>
          <a:graphicData uri="http://schemas.openxmlformats.org/drawingml/2006/table">
            <a:tbl>
              <a:tblPr/>
              <a:tblGrid>
                <a:gridCol w="1386207"/>
                <a:gridCol w="3778097"/>
                <a:gridCol w="3078197"/>
                <a:gridCol w="1929820"/>
              </a:tblGrid>
              <a:tr h="92652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Bidang Urusan Pemerintahan dan Program dan Kegiatan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Indikator Kinerja Program (Outcome) dan Kegiatan (Output)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8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Target Tahun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21">
                <a:tc gridSpan="4">
                  <a:txBody>
                    <a:bodyPr/>
                    <a:lstStyle/>
                    <a:p>
                      <a:pPr algn="l" rtl="0" fontAlgn="ctr"/>
                      <a:r>
                        <a:rPr lang="id-ID" sz="18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DINAS KEARSIPAN DAN PERPUSTAKAAN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576690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Pengembangan Budaya Baca dan Pembinaan Perpustakaan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Cakupan pengembangan budaya baca dan pembinaan perpustakaan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100 %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442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1.2.1.16.25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Transformasi Perpustakaan  Berbasis Inklusi Sosial (Perpustakaan Seru)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Terbentuknya pusat belajar masyarakat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 Perpustakaan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5776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442"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1.1.1.16.20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Pendampingan Penataan arsip Desa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Terlaksananya fasilitasi penataan arsip desa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40 Desa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78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3927" y="119725"/>
            <a:ext cx="6844145" cy="767781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PELAKSANAAN MUSRENBANG DI KECAMATAN</a:t>
            </a:r>
            <a:endParaRPr lang="en-US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94DBB50D-9B45-4421-B11C-83D0F529A790}"/>
              </a:ext>
            </a:extLst>
          </p:cNvPr>
          <p:cNvSpPr txBox="1">
            <a:spLocks/>
          </p:cNvSpPr>
          <p:nvPr/>
        </p:nvSpPr>
        <p:spPr>
          <a:xfrm>
            <a:off x="269890" y="1244356"/>
            <a:ext cx="11080376" cy="39649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A. T</a:t>
            </a:r>
            <a:r>
              <a:rPr kumimoji="0" lang="id-ID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UJUAN</a:t>
            </a:r>
            <a:r>
              <a:rPr kumimoji="0" lang="en-US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:</a:t>
            </a:r>
            <a:endParaRPr kumimoji="0" lang="en-US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Cambria" pitchFamily="18" charset="0"/>
            </a:endParaRPr>
          </a:p>
          <a:p>
            <a:pPr marL="579437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Membahas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 dan 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menyepakati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usulan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rencana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kegiatan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pembangunan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desa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yang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menjadi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kegiatan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prioritas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pembangunan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di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wilayah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kecamatan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yang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bersangkutan</a:t>
            </a:r>
            <a:r>
              <a:rPr kumimoji="0" lang="en-US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.</a:t>
            </a:r>
          </a:p>
          <a:p>
            <a:pPr marL="579437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Membahas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dan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menyepakati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kegiatan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prioritas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pembangunan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di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wilayah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kecamatan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yang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belum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tercakup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dalam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prioritas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kegiatan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pembangunan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desa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; dan</a:t>
            </a:r>
            <a:endParaRPr kumimoji="0" lang="en-US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Cambria" pitchFamily="18" charset="0"/>
            </a:endParaRPr>
          </a:p>
          <a:p>
            <a:pPr marL="579437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Menyepakati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pengelompokan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kegiatan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prioritas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pembangunan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di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wilayah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kecamatan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berdasarkan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tugas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dan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fungsi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Perangkat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Daerah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kabupaten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/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kota</a:t>
            </a:r>
            <a:endParaRPr kumimoji="0" lang="en-US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Cambria" pitchFamily="18" charset="0"/>
            </a:endParaRPr>
          </a:p>
          <a:p>
            <a:pPr marL="438912" lvl="0" indent="-320040" defTabSz="914400">
              <a:lnSpc>
                <a:spcPct val="90000"/>
              </a:lnSpc>
              <a:buClr>
                <a:schemeClr val="accent1"/>
              </a:buClr>
              <a:buSzPct val="100000"/>
              <a:defRPr/>
            </a:pPr>
            <a:endParaRPr kumimoji="0" lang="id-ID" b="1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Cambria" pitchFamily="18" charset="0"/>
            </a:endParaRPr>
          </a:p>
          <a:p>
            <a:pPr marL="438912" lvl="0" indent="-320040" defTabSz="914400">
              <a:lnSpc>
                <a:spcPct val="90000"/>
              </a:lnSpc>
              <a:buClr>
                <a:schemeClr val="accent1"/>
              </a:buClr>
              <a:buSzPct val="100000"/>
              <a:defRPr/>
            </a:pPr>
            <a:r>
              <a:rPr kumimoji="0" lang="en-US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B. P</a:t>
            </a:r>
            <a:r>
              <a:rPr kumimoji="0" lang="id-ID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ESERTA </a:t>
            </a:r>
            <a:r>
              <a:rPr kumimoji="0" lang="en-US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terdiri</a:t>
            </a:r>
            <a:r>
              <a:rPr kumimoji="0" lang="en-US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 </a:t>
            </a:r>
            <a:r>
              <a:rPr kumimoji="0" lang="id-ID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 </a:t>
            </a:r>
            <a:r>
              <a:rPr kumimoji="0" lang="en-US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dari</a:t>
            </a:r>
            <a:r>
              <a:rPr kumimoji="0" lang="en-US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Cambria" pitchFamily="18" charset="0"/>
              </a:rPr>
              <a:t> :</a:t>
            </a:r>
            <a:endParaRPr kumimoji="0" lang="id-ID" b="1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Cambria" pitchFamily="18" charset="0"/>
            </a:endParaRPr>
          </a:p>
          <a:p>
            <a:pPr marL="461772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Cambria" pitchFamily="18" charset="0"/>
                <a:ea typeface="Cambria" pitchFamily="18" charset="0"/>
              </a:rPr>
              <a:t>Para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Kepala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Desa</a:t>
            </a:r>
            <a:endParaRPr lang="id-ID" cap="all" spc="200" dirty="0">
              <a:latin typeface="Cambria" pitchFamily="18" charset="0"/>
              <a:ea typeface="Cambria" pitchFamily="18" charset="0"/>
            </a:endParaRPr>
          </a:p>
          <a:p>
            <a:pPr marL="461772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Delegasi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musrenbang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desa</a:t>
            </a:r>
            <a:endParaRPr lang="id-ID" sz="2000" dirty="0">
              <a:latin typeface="Cambria" pitchFamily="18" charset="0"/>
              <a:ea typeface="Cambria" pitchFamily="18" charset="0"/>
            </a:endParaRPr>
          </a:p>
          <a:p>
            <a:pPr marL="461772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tokoh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masyarakat</a:t>
            </a:r>
            <a:endParaRPr lang="id-ID" sz="2000" dirty="0">
              <a:latin typeface="Cambria" pitchFamily="18" charset="0"/>
              <a:ea typeface="Cambria" pitchFamily="18" charset="0"/>
            </a:endParaRPr>
          </a:p>
          <a:p>
            <a:pPr marL="461772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anggota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DPRD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asal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daerah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pemilihan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kecamatan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bersangkutan</a:t>
            </a:r>
            <a:endParaRPr lang="id-ID" sz="2000" dirty="0">
              <a:latin typeface="Cambria" pitchFamily="18" charset="0"/>
              <a:ea typeface="Cambria" pitchFamily="18" charset="0"/>
            </a:endParaRPr>
          </a:p>
          <a:p>
            <a:pPr marL="461772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>
                <a:latin typeface="Cambria" pitchFamily="18" charset="0"/>
                <a:ea typeface="Cambria" pitchFamily="18" charset="0"/>
              </a:rPr>
              <a:t>Keterwakilan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perempuan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dan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kelompok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masyarakat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rentan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termarginalkan</a:t>
            </a:r>
            <a:endParaRPr lang="id-ID" sz="2000" dirty="0">
              <a:latin typeface="Cambria" pitchFamily="18" charset="0"/>
              <a:ea typeface="Cambria" pitchFamily="18" charset="0"/>
            </a:endParaRPr>
          </a:p>
          <a:p>
            <a:pPr marL="461772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 smtClean="0">
                <a:latin typeface="Cambria" pitchFamily="18" charset="0"/>
                <a:ea typeface="Cambria" pitchFamily="18" charset="0"/>
              </a:rPr>
              <a:t>pemangku</a:t>
            </a:r>
            <a:r>
              <a:rPr lang="en-US" sz="2000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kepentingan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 smtClean="0">
                <a:latin typeface="Cambria" pitchFamily="18" charset="0"/>
                <a:ea typeface="Cambria" pitchFamily="18" charset="0"/>
              </a:rPr>
              <a:t>lainnya</a:t>
            </a:r>
            <a:r>
              <a:rPr lang="en-US" sz="2000" dirty="0" smtClean="0">
                <a:latin typeface="Cambria" pitchFamily="18" charset="0"/>
                <a:ea typeface="Cambria" pitchFamily="18" charset="0"/>
              </a:rPr>
              <a:t> (</a:t>
            </a:r>
            <a:r>
              <a:rPr lang="id-ID" sz="2000" b="1" dirty="0">
                <a:latin typeface="Cambria" pitchFamily="18" charset="0"/>
                <a:ea typeface="Cambria" pitchFamily="18" charset="0"/>
              </a:rPr>
              <a:t>FORUM </a:t>
            </a:r>
            <a:r>
              <a:rPr lang="id-ID" sz="2000" b="1" dirty="0" smtClean="0">
                <a:latin typeface="Cambria" pitchFamily="18" charset="0"/>
                <a:ea typeface="Cambria" pitchFamily="18" charset="0"/>
              </a:rPr>
              <a:t>ANAK</a:t>
            </a:r>
            <a:r>
              <a:rPr lang="en-US" sz="2000" b="1" dirty="0" smtClean="0">
                <a:latin typeface="Cambria" pitchFamily="18" charset="0"/>
                <a:ea typeface="Cambria" pitchFamily="18" charset="0"/>
              </a:rPr>
              <a:t>)</a:t>
            </a:r>
            <a:endParaRPr lang="id-ID" sz="2000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64837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3EB4EC91-00D8-40A1-A712-811471154918}"/>
              </a:ext>
            </a:extLst>
          </p:cNvPr>
          <p:cNvSpPr txBox="1">
            <a:spLocks/>
          </p:cNvSpPr>
          <p:nvPr/>
        </p:nvSpPr>
        <p:spPr>
          <a:xfrm>
            <a:off x="1638300" y="438359"/>
            <a:ext cx="8915400" cy="487362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-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Susunan</a:t>
            </a:r>
            <a:r>
              <a:rPr kumimoji="0" lang="en-US" sz="3200" b="0" i="0" u="sng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sng" strike="noStrike" kern="1200" cap="none" spc="-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Anggota</a:t>
            </a:r>
            <a:r>
              <a:rPr kumimoji="0" lang="en-US" sz="3200" b="0" i="0" u="sng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sng" strike="noStrike" kern="1200" cap="none" spc="-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Delegasi</a:t>
            </a:r>
            <a:r>
              <a:rPr kumimoji="0" lang="en-US" sz="3200" b="0" i="0" u="sng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sng" strike="noStrike" kern="1200" cap="none" spc="-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Kecamatan</a:t>
            </a:r>
            <a:r>
              <a:rPr kumimoji="0" lang="en-US" sz="3200" b="0" i="0" u="sng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sng" strike="noStrike" kern="1200" cap="none" spc="-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untuk</a:t>
            </a:r>
            <a:r>
              <a:rPr kumimoji="0" lang="en-US" sz="3200" b="0" i="0" u="sng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A35080D2-16C1-4EF3-8BE8-B07CB470C997}"/>
              </a:ext>
            </a:extLst>
          </p:cNvPr>
          <p:cNvSpPr txBox="1">
            <a:spLocks/>
          </p:cNvSpPr>
          <p:nvPr/>
        </p:nvSpPr>
        <p:spPr>
          <a:xfrm>
            <a:off x="269890" y="1001247"/>
            <a:ext cx="11080376" cy="5254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A. </a:t>
            </a:r>
            <a:r>
              <a:rPr kumimoji="0" lang="en-US" sz="28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Forum PD 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per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Bidang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d-ID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tanggal </a:t>
            </a:r>
            <a:r>
              <a:rPr kumimoji="0" lang="id-ID" sz="20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25 - 28 FEBRUARI</a:t>
            </a:r>
            <a:r>
              <a:rPr kumimoji="0" lang="id-ID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d-ID" b="1" i="0" u="none" strike="noStrike" kern="1200" cap="all" spc="20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2019:</a:t>
            </a: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 marL="579437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all" spc="20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Bidang ekonomi</a:t>
            </a:r>
            <a:r>
              <a:rPr kumimoji="0" lang="id-ID" sz="1600" b="0" i="0" u="none" strike="noStrike" kern="1200" cap="all" spc="20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( 1 hari )</a:t>
            </a: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 marL="579437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all" spc="20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</a:t>
            </a:r>
            <a:r>
              <a:rPr kumimoji="0" lang="id-ID" sz="1600" b="0" i="0" u="none" strike="noStrike" kern="1200" cap="all" spc="20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idang tata ruang</a:t>
            </a:r>
            <a:r>
              <a:rPr kumimoji="0" lang="id-ID" sz="1600" b="0" i="0" u="none" strike="noStrike" kern="1200" cap="all" spc="20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dan infraswil ( 1 hari )</a:t>
            </a: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 marL="579437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lang="en-US" sz="1600" cap="all" spc="200" dirty="0" smtClean="0">
                <a:latin typeface="Arial Narrow" pitchFamily="34" charset="0"/>
              </a:rPr>
              <a:t>B</a:t>
            </a:r>
            <a:r>
              <a:rPr lang="id-ID" sz="1600" cap="all" spc="200" dirty="0" smtClean="0">
                <a:latin typeface="Arial Narrow" pitchFamily="34" charset="0"/>
              </a:rPr>
              <a:t>idang </a:t>
            </a:r>
            <a:r>
              <a:rPr lang="id-ID" sz="1600" cap="all" spc="200" dirty="0" smtClean="0">
                <a:latin typeface="Arial Narrow" pitchFamily="34" charset="0"/>
              </a:rPr>
              <a:t>sosial budaya </a:t>
            </a:r>
            <a:r>
              <a:rPr lang="id-ID" sz="1600" cap="all" spc="200" dirty="0" smtClean="0">
                <a:latin typeface="Arial Narrow" pitchFamily="34" charset="0"/>
              </a:rPr>
              <a:t>( 1 hari </a:t>
            </a:r>
            <a:r>
              <a:rPr lang="id-ID" sz="1600" cap="all" spc="200" dirty="0" smtClean="0">
                <a:latin typeface="Arial Narrow" pitchFamily="34" charset="0"/>
              </a:rPr>
              <a:t>)</a:t>
            </a:r>
          </a:p>
          <a:p>
            <a:pPr marL="579437" lvl="0" indent="-342900" defTabSz="914400">
              <a:lnSpc>
                <a:spcPct val="90000"/>
              </a:lnSpc>
              <a:buSzPct val="100000"/>
              <a:buFont typeface="+mj-lt"/>
              <a:buAutoNum type="arabicPeriod"/>
              <a:defRPr/>
            </a:pPr>
            <a:r>
              <a:rPr kumimoji="0" lang="id-ID" sz="1600" b="0" i="0" u="none" strike="noStrike" kern="1200" cap="all" spc="20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Bidang pemerintahan</a:t>
            </a:r>
            <a:r>
              <a:rPr kumimoji="0" lang="id-ID" sz="1600" b="0" i="0" u="none" strike="noStrike" kern="1200" cap="all" spc="20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( 1 hari )</a:t>
            </a:r>
          </a:p>
          <a:p>
            <a:pPr marL="579437" lvl="0" indent="-342900" defTabSz="914400">
              <a:lnSpc>
                <a:spcPct val="90000"/>
              </a:lnSpc>
              <a:buSzPct val="100000"/>
              <a:defRPr/>
            </a:pP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 marL="438912" lvl="0" indent="-320040" defTabSz="914400">
              <a:lnSpc>
                <a:spcPct val="90000"/>
              </a:lnSpc>
              <a:buClr>
                <a:schemeClr val="accent1"/>
              </a:buClr>
              <a:buSzPct val="100000"/>
              <a:defRPr/>
            </a:pP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B. </a:t>
            </a:r>
            <a:r>
              <a:rPr kumimoji="0" lang="en-US" sz="24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Forum </a:t>
            </a:r>
            <a:r>
              <a:rPr kumimoji="0" lang="id-ID" sz="24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LINTAS </a:t>
            </a:r>
            <a:r>
              <a:rPr kumimoji="0" lang="en-US" sz="24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PD</a:t>
            </a:r>
            <a:r>
              <a:rPr kumimoji="0" lang="en-US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lang="id-ID" sz="1600" b="1" cap="all" spc="200" dirty="0">
                <a:latin typeface="Arial Narrow" pitchFamily="34" charset="0"/>
              </a:rPr>
              <a:t>tanggal </a:t>
            </a:r>
            <a:r>
              <a:rPr lang="id-ID" b="1" cap="all" spc="200" dirty="0">
                <a:latin typeface="Arial Narrow" pitchFamily="34" charset="0"/>
              </a:rPr>
              <a:t>6 maret 2019</a:t>
            </a:r>
            <a:r>
              <a:rPr lang="id-ID" sz="1600" b="1" cap="all" spc="200" dirty="0">
                <a:latin typeface="Arial Narrow" pitchFamily="34" charset="0"/>
              </a:rPr>
              <a:t>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berjumlah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2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orang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terdiri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d-ID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dari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:</a:t>
            </a:r>
          </a:p>
          <a:p>
            <a:pPr marL="438912" marR="0" lvl="0" indent="-32004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   </a:t>
            </a:r>
            <a:r>
              <a:rPr kumimoji="0" lang="id-ID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1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.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Camat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</a:p>
          <a:p>
            <a:pPr marL="265113" marR="0" lvl="0" indent="-2651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	 </a:t>
            </a:r>
            <a:r>
              <a:rPr kumimoji="0" lang="id-ID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2. Ka</a:t>
            </a:r>
            <a:r>
              <a:rPr kumimoji="0" lang="id-ID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s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PMD</a:t>
            </a:r>
            <a:r>
              <a:rPr kumimoji="0" lang="id-ID" sz="1600" b="0" i="0" u="none" strike="noStrike" kern="1200" cap="all" spc="20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E</a:t>
            </a:r>
          </a:p>
          <a:p>
            <a:pPr marL="265113" marR="0" lvl="0" indent="-2651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/>
            </a:pP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C</a:t>
            </a:r>
            <a:r>
              <a:rPr kumimoji="0" lang="en-US" sz="20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. MUSRENBANG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Kabupaten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d-ID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Tanggal </a:t>
            </a:r>
            <a:r>
              <a:rPr kumimoji="0" lang="id-ID" sz="24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14 maret 2019</a:t>
            </a:r>
            <a:r>
              <a:rPr kumimoji="0" lang="id-ID" sz="20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berjumlah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d-ID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4</a:t>
            </a:r>
            <a:r>
              <a:rPr kumimoji="0" lang="en-US" sz="1600" b="1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1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orang</a:t>
            </a: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 marL="579437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Camat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.</a:t>
            </a:r>
          </a:p>
          <a:p>
            <a:pPr marL="579437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Ka</a:t>
            </a:r>
            <a:r>
              <a:rPr kumimoji="0" lang="id-ID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s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PMD</a:t>
            </a:r>
            <a:r>
              <a:rPr kumimoji="0" lang="id-ID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E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.</a:t>
            </a:r>
          </a:p>
          <a:p>
            <a:pPr marL="579437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lang="id-ID" sz="1600" cap="all" spc="200" dirty="0">
                <a:latin typeface="Arial Narrow" pitchFamily="34" charset="0"/>
              </a:rPr>
              <a:t>1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(</a:t>
            </a:r>
            <a:r>
              <a:rPr kumimoji="0" lang="id-ID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SATU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)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Orang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Delegasi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Kecamatan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dari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Unsur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Perwakilan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Desa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/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Masyarakat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(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KaDes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/ BPD / LPM / PKK / MUI /BKAD/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Organisasi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Tingkat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Kecamatan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atau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Desa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/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Tokoh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Masyarakat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Tingkat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Kecamatan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atau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Desa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).</a:t>
            </a:r>
          </a:p>
          <a:p>
            <a:pPr marL="579437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1 (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satu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)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Orang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Delegasi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Kecamatan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dari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unsur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Perwakilan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Kaum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1600" b="0" i="0" u="none" strike="noStrike" kern="1200" cap="all" spc="200" normalizeH="0" baseline="0" noProof="0" dirty="0" err="1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Perempuan</a:t>
            </a:r>
            <a:r>
              <a:rPr kumimoji="0" lang="en-US" sz="1600" b="0" i="0" u="none" strike="noStrike" kern="1200" cap="all" spc="20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.</a:t>
            </a:r>
          </a:p>
          <a:p>
            <a:pPr marL="438912" marR="0" lvl="0" indent="-32004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/>
              <a:buChar char=""/>
              <a:tabLst/>
              <a:defRPr/>
            </a:pPr>
            <a:endParaRPr kumimoji="0" lang="en-US" sz="1600" b="0" i="0" u="none" strike="noStrike" kern="1200" cap="all" spc="20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0881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78102" y="142875"/>
            <a:ext cx="8420100" cy="857250"/>
          </a:xfrm>
        </p:spPr>
        <p:txBody>
          <a:bodyPr>
            <a:normAutofit/>
          </a:bodyPr>
          <a:lstStyle/>
          <a:p>
            <a:pPr algn="ctr"/>
            <a:r>
              <a:rPr lang="id-ID" sz="2000" b="1" dirty="0" smtClean="0">
                <a:latin typeface="Arial" pitchFamily="34" charset="0"/>
                <a:cs typeface="Arial" pitchFamily="34" charset="0"/>
              </a:rPr>
              <a:t>Tindak Lanjut Hasil </a:t>
            </a:r>
            <a:br>
              <a:rPr lang="id-ID" sz="2000" b="1" dirty="0" smtClean="0">
                <a:latin typeface="Arial" pitchFamily="34" charset="0"/>
                <a:cs typeface="Arial" pitchFamily="34" charset="0"/>
              </a:rPr>
            </a:br>
            <a:r>
              <a:rPr lang="id-ID" sz="2000" b="1" dirty="0" smtClean="0">
                <a:latin typeface="Arial" pitchFamily="34" charset="0"/>
                <a:cs typeface="Arial" pitchFamily="34" charset="0"/>
              </a:rPr>
              <a:t>Musrenbang Kecamatan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78223" y="847166"/>
            <a:ext cx="10838329" cy="52149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d-ID" sz="1400" dirty="0" smtClean="0">
                <a:latin typeface="Arial" pitchFamily="34" charset="0"/>
                <a:cs typeface="Arial" pitchFamily="34" charset="0"/>
              </a:rPr>
              <a:t>Laporan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RPTK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 berikut Berita Acara pelaksanaan MusrenbangDes 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2019</a:t>
            </a:r>
            <a:endParaRPr lang="id-ID" sz="1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id-ID" sz="1400" dirty="0" smtClean="0">
                <a:latin typeface="Arial" pitchFamily="34" charset="0"/>
                <a:cs typeface="Arial" pitchFamily="34" charset="0"/>
              </a:rPr>
              <a:t>Hasil Musrenbang Kecamatan Form B.2a, 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B2.b1, dan C3 (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dikumpulkan paling lambat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hari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 setelah pelaksanaan musrenbang kecamatan ke Bidang Pendanaan dan Pelaporan Bappeda Kab. 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Tasikmalaya)</a:t>
            </a:r>
          </a:p>
          <a:p>
            <a:pPr>
              <a:defRPr/>
            </a:pPr>
            <a:r>
              <a:rPr lang="id-ID" sz="1400" dirty="0" smtClean="0">
                <a:latin typeface="Arial" pitchFamily="34" charset="0"/>
                <a:cs typeface="Arial" pitchFamily="34" charset="0"/>
              </a:rPr>
              <a:t>Nama Delegasi untuk :</a:t>
            </a:r>
          </a:p>
          <a:p>
            <a:pPr marL="630238" indent="-268288">
              <a:buClrTx/>
              <a:buFont typeface="+mj-lt"/>
              <a:buAutoNum type="arabicPeriod"/>
              <a:defRPr/>
            </a:pPr>
            <a:r>
              <a:rPr lang="id-ID" sz="1400" dirty="0" smtClean="0">
                <a:latin typeface="Arial" pitchFamily="34" charset="0"/>
                <a:cs typeface="Arial" pitchFamily="34" charset="0"/>
              </a:rPr>
              <a:t>Forum SKPD sebanyak </a:t>
            </a: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satu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Orang</a:t>
            </a:r>
            <a:endParaRPr lang="id-ID" sz="1400" dirty="0" smtClean="0">
              <a:latin typeface="Arial" pitchFamily="34" charset="0"/>
              <a:cs typeface="Arial" pitchFamily="34" charset="0"/>
            </a:endParaRPr>
          </a:p>
          <a:p>
            <a:pPr marL="630238" indent="-268288">
              <a:buClrTx/>
              <a:buFont typeface="+mj-lt"/>
              <a:buAutoNum type="arabicPeriod"/>
              <a:defRPr/>
            </a:pPr>
            <a:r>
              <a:rPr lang="id-ID" sz="1400" dirty="0" smtClean="0">
                <a:latin typeface="Arial" pitchFamily="34" charset="0"/>
                <a:cs typeface="Arial" pitchFamily="34" charset="0"/>
              </a:rPr>
              <a:t>Musrenbang Kabupaten sebanyak </a:t>
            </a: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(tiga) Orang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1071563" indent="-346075">
              <a:buClrTx/>
              <a:buFont typeface="+mj-lt"/>
              <a:buAutoNum type="alphaUcPeriod"/>
              <a:defRPr/>
            </a:pP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1 (satu)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Orang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Delegasi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Kecamatan</a:t>
            </a:r>
            <a:endParaRPr lang="id-ID" sz="1400" dirty="0" smtClean="0">
              <a:latin typeface="Arial" pitchFamily="34" charset="0"/>
              <a:cs typeface="Arial" pitchFamily="34" charset="0"/>
            </a:endParaRPr>
          </a:p>
          <a:p>
            <a:pPr marL="1071563" indent="-346075">
              <a:buClrTx/>
              <a:buFont typeface="+mj-lt"/>
              <a:buAutoNum type="alphaUcPeriod"/>
              <a:defRPr/>
            </a:pP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1 (satu) orang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Delegasi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Kecamatan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unsur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Perwakilan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Kaum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Perempuan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628650" indent="-266700">
              <a:buClrTx/>
              <a:buFont typeface="Wingdings 2" pitchFamily="18" charset="2"/>
              <a:buNone/>
              <a:defRPr/>
            </a:pPr>
            <a:r>
              <a:rPr lang="id-ID" sz="1400" dirty="0" smtClean="0">
                <a:latin typeface="Arial" pitchFamily="34" charset="0"/>
                <a:cs typeface="Arial" pitchFamily="34" charset="0"/>
              </a:rPr>
              <a:t>3.	</a:t>
            </a:r>
            <a:r>
              <a:rPr lang="id-ID" sz="1600" dirty="0" smtClean="0">
                <a:latin typeface="Arial" pitchFamily="34" charset="0"/>
                <a:cs typeface="Arial" pitchFamily="34" charset="0"/>
              </a:rPr>
              <a:t>Diharapkan secepatnya mengirimkan data nama delegasi peserta Forum SKPD dan delegasi peserta Musrenbang Kabupaten Tasikmalaya ke </a:t>
            </a:r>
          </a:p>
          <a:p>
            <a:pPr marL="628650" indent="-266700">
              <a:buClrTx/>
              <a:buFont typeface="Wingdings 2" pitchFamily="18" charset="2"/>
              <a:buNone/>
              <a:defRPr/>
            </a:pP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	email: </a:t>
            </a:r>
            <a:r>
              <a:rPr lang="id-ID" sz="1800" dirty="0" smtClean="0">
                <a:latin typeface="Arial" pitchFamily="34" charset="0"/>
                <a:cs typeface="Arial" pitchFamily="34" charset="0"/>
                <a:hlinkClick r:id="rId3"/>
              </a:rPr>
              <a:t>PROGRAM.BAPPEDAKABTASIK@GMAIL.COM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atau </a:t>
            </a:r>
            <a:endParaRPr lang="id-ID" sz="1800" b="1" dirty="0" smtClean="0">
              <a:latin typeface="Arial" pitchFamily="34" charset="0"/>
              <a:cs typeface="Arial" pitchFamily="34" charset="0"/>
            </a:endParaRPr>
          </a:p>
          <a:p>
            <a:pPr marL="628650" indent="-266700">
              <a:buClrTx/>
              <a:buFont typeface="Wingdings 2" pitchFamily="18" charset="2"/>
              <a:buNone/>
              <a:defRPr/>
            </a:pP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   via SMS/WA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Nomor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085-221-510-911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(Dimas)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id-ID" sz="1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id-ID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08811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8258" y="207771"/>
          <a:ext cx="11806517" cy="6146618"/>
        </p:xfrm>
        <a:graphic>
          <a:graphicData uri="http://schemas.openxmlformats.org/drawingml/2006/table">
            <a:tbl>
              <a:tblPr/>
              <a:tblGrid>
                <a:gridCol w="236130"/>
                <a:gridCol w="446127"/>
                <a:gridCol w="1017605"/>
                <a:gridCol w="693822"/>
                <a:gridCol w="821021"/>
                <a:gridCol w="450982"/>
                <a:gridCol w="685147"/>
                <a:gridCol w="728514"/>
                <a:gridCol w="728514"/>
                <a:gridCol w="751638"/>
                <a:gridCol w="754531"/>
                <a:gridCol w="416294"/>
                <a:gridCol w="416294"/>
                <a:gridCol w="462544"/>
                <a:gridCol w="459656"/>
                <a:gridCol w="442311"/>
                <a:gridCol w="589747"/>
                <a:gridCol w="612874"/>
                <a:gridCol w="589747"/>
                <a:gridCol w="503019"/>
              </a:tblGrid>
              <a:tr h="121054"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DAFTAR USULAN KEGIATAN TAHUN ANGGARAN </a:t>
                      </a:r>
                      <a:r>
                        <a:rPr lang="id-ID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  <a:endParaRPr lang="id-ID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1054"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KECAMATAN …………………………..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1054"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KABUPATEN TASIKMALAYA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74588">
                <a:tc gridSpan="3"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Format C3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PROGRAM/ KEGIATAN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 fontAlgn="ctr"/>
                      <a:endParaRPr lang="id-ID" sz="7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PRIORITAS Daerah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SASARAN Daerah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LOKASI     ( Desa)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INDIKATOR KINERJA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BIAYA (Rp.)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PERKIRAAN MAJU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KET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105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HASIL PROGRAM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KELUARAN KEGIATAN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HASIL KEGIATAN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APBD Kab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APBD Prov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APBN/ HPLN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Sumber Dana Lainnya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OPD (1/2/3)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Jenis Keg (1/2/3)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26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TOLAK UKUR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TOLAK UKUR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TOLAK UKUR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1054"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7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l" fontAlgn="t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Urusan wajib</a:t>
                      </a:r>
                    </a:p>
                  </a:txBody>
                  <a:tcPr marL="5203" marR="5203" marT="52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id-ID" sz="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Bidang </a:t>
                      </a:r>
                      <a:r>
                        <a:rPr lang="id-ID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Sosbud</a:t>
                      </a:r>
                      <a:endParaRPr lang="id-ID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33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Dinas Pendidikan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431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 Peningkatan Wajar Dikdas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Tasik</a:t>
                      </a:r>
                      <a:r>
                        <a:rPr lang="id-ID" sz="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Cerdas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Tercapainya wajar dikdas 9 tahun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Desa….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Terwujudnya wajar dikdas 9 tahun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1000 siswa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68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Kegiatan Pembangunan Ruang Kelas Baru (RKB)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Terbangunnya RKB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 unit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Tersedianya RKB untuk SD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 unit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300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- 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600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Dinas Pendidikan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Baru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431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Kegiatan pengadaan buku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Tersedianya buku SD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 paket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termanfaatkannya buku SD oleh siswa</a:t>
                      </a:r>
                    </a:p>
                  </a:txBody>
                  <a:tcPr marL="5203" marR="5203" marT="52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 paket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200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400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- 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900 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Dinas Pendidikan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Baru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294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Bidang Ekonomi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Piknik Ka Tasik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Dinas Pertanian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68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Program……………..…..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Tasik Sejahtera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Kegiatan…………………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68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Bidang Pemerintahan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Tasik Melayani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931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1</a:t>
                      </a:r>
                      <a:endParaRPr lang="id-ID" sz="1100" dirty="0"/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id-ID" sz="1100" dirty="0" smtClean="0"/>
                        <a:t>Dinas</a:t>
                      </a:r>
                      <a:r>
                        <a:rPr lang="id-ID" sz="1100" baseline="0" dirty="0" smtClean="0"/>
                        <a:t> Kominfo</a:t>
                      </a:r>
                      <a:endParaRPr lang="id-ID" sz="1100" dirty="0"/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Tasik Amanah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Program……………..…..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Kegiatan…………………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79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Bidang </a:t>
                      </a:r>
                      <a:r>
                        <a:rPr lang="id-ID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Tata</a:t>
                      </a:r>
                      <a:r>
                        <a:rPr lang="id-ID" sz="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Ruang&amp;Infraswil</a:t>
                      </a:r>
                      <a:endParaRPr lang="id-ID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Tasik Aman 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931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1</a:t>
                      </a:r>
                      <a:endParaRPr lang="id-ID" sz="1100" dirty="0"/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id-ID" sz="1100" dirty="0" smtClean="0"/>
                        <a:t>Dinas PUPR</a:t>
                      </a:r>
                      <a:endParaRPr lang="id-ID" sz="1100" dirty="0"/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Tasik Nyaman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Program……………..…..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Kegiatan…………………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207"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5203" marR="5203" marT="52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ctr"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Total</a:t>
                      </a:r>
                      <a:endParaRPr lang="id-ID" sz="16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300 </a:t>
                      </a:r>
                      <a:endParaRPr lang="id-ID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500 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700 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1.500 </a:t>
                      </a:r>
                      <a:endParaRPr lang="id-ID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03" marR="5203" marT="52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Tasikmalaya, ………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Camat   ……………………………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Kabupaten Tasikmalaya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800" b="0" i="0" u="sng" strike="noStrike">
                          <a:solidFill>
                            <a:srgbClr val="000000"/>
                          </a:solidFill>
                          <a:latin typeface="Arial"/>
                        </a:rPr>
                        <a:t>………………………………………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054">
                <a:tc gridSpan="2"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NIP. …………………………..</a:t>
                      </a: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3" marR="5203" marT="52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94634" y="67235"/>
            <a:ext cx="10322672" cy="364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Format </a:t>
            </a:r>
            <a:r>
              <a:rPr kumimoji="0" lang="en-US" sz="1200" b="0" i="0" u="none" strike="noStrike" kern="1200" cap="none" spc="-5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Musrenbang</a:t>
            </a:r>
            <a:r>
              <a:rPr kumimoji="0" lang="en-US" sz="12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200" b="0" i="0" u="none" strike="noStrike" kern="1200" cap="none" spc="-5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Kecamatan</a:t>
            </a:r>
            <a:endParaRPr lang="id-ID" sz="1200" spc="-5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spc="-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Form C.3</a:t>
            </a:r>
            <a:endParaRPr kumimoji="0" lang="en-US" sz="1200" b="0" i="0" u="none" strike="noStrike" kern="1200" cap="none" spc="-5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5238744" y="6387353"/>
            <a:ext cx="5929354" cy="47942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Musrenbang RKPD Tahun 2019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524000" y="6387353"/>
            <a:ext cx="4000496" cy="479424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200" i="1" dirty="0" smtClean="0">
                <a:solidFill>
                  <a:schemeClr val="tx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 smtClean="0">
                <a:solidFill>
                  <a:schemeClr val="tx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>
              <a:solidFill>
                <a:schemeClr val="tx1"/>
              </a:solidFill>
            </a:endParaRPr>
          </a:p>
        </p:txBody>
      </p:sp>
      <p:pic>
        <p:nvPicPr>
          <p:cNvPr id="8" name="Picture 3" descr="D:\P3M\Management\DESAIN COREL\kabtasikmalay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38879" y="6308449"/>
            <a:ext cx="518768" cy="614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8125" y="120185"/>
            <a:ext cx="8789988" cy="5387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Format </a:t>
            </a:r>
            <a:r>
              <a:rPr kumimoji="0" lang="en-US" sz="3200" b="0" i="0" u="none" strike="noStrike" kern="1200" cap="none" spc="-5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Musrenbang</a:t>
            </a:r>
            <a:r>
              <a:rPr kumimoji="0" lang="en-US" sz="32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-5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Desa</a:t>
            </a:r>
            <a:r>
              <a:rPr kumimoji="0" lang="id-ID" sz="32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B2.A</a:t>
            </a:r>
            <a:endParaRPr kumimoji="0" lang="en-US" sz="3200" b="0" i="0" u="none" strike="noStrike" kern="1200" cap="none" spc="-5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61802" y="615204"/>
          <a:ext cx="9429817" cy="5603625"/>
        </p:xfrm>
        <a:graphic>
          <a:graphicData uri="http://schemas.openxmlformats.org/drawingml/2006/table">
            <a:tbl>
              <a:tblPr/>
              <a:tblGrid>
                <a:gridCol w="332902"/>
                <a:gridCol w="1552338"/>
                <a:gridCol w="759885"/>
                <a:gridCol w="629620"/>
                <a:gridCol w="1118117"/>
                <a:gridCol w="853966"/>
                <a:gridCol w="846730"/>
                <a:gridCol w="940811"/>
                <a:gridCol w="944429"/>
                <a:gridCol w="597053"/>
                <a:gridCol w="853966"/>
              </a:tblGrid>
              <a:tr h="129382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DAFTAR PRIORITAS KEGIATAN TAHUN ANGGARAN </a:t>
                      </a:r>
                      <a:r>
                        <a:rPr lang="id-ID" sz="11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2019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9382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DESA …… KECAMATAN ……</a:t>
                      </a: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9382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KABUPATEN TASIKMALAYA</a:t>
                      </a: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9382">
                <a:tc gridSpan="8"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DESA : …………………</a:t>
                      </a: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NO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PROGRAM/ KEGIATAN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SASARAN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VOLUME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LOKASI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BIAYA (Rp.)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KET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8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DUSUN/CPCL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APBD Kab.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APBD Prov.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APBN/BLN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Sumber Dana Lainnya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Total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938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938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Sosial Budaya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Ekonomi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Pemerintahan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Tata Ruang dan Infraswil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793" marR="5793" marT="57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82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9382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..............................,........</a:t>
                      </a:r>
                      <a:r>
                        <a:rPr lang="id-ID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29382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382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............................................</a:t>
                      </a:r>
                    </a:p>
                  </a:txBody>
                  <a:tcPr marL="5793" marR="5793" marT="5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hevron 4"/>
          <p:cNvSpPr/>
          <p:nvPr/>
        </p:nvSpPr>
        <p:spPr>
          <a:xfrm>
            <a:off x="5238744" y="6306671"/>
            <a:ext cx="5929354" cy="560106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Musrenbang RKPD Tahun 2019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524000" y="6306671"/>
            <a:ext cx="4000496" cy="560106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200" i="1" dirty="0" smtClean="0">
                <a:solidFill>
                  <a:schemeClr val="tx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 smtClean="0">
                <a:solidFill>
                  <a:schemeClr val="tx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>
              <a:solidFill>
                <a:schemeClr val="tx1"/>
              </a:solidFill>
            </a:endParaRPr>
          </a:p>
        </p:txBody>
      </p:sp>
      <p:pic>
        <p:nvPicPr>
          <p:cNvPr id="8" name="Picture 3" descr="D:\P3M\Management\DESAIN COREL\kabtasikmalay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38879" y="6275570"/>
            <a:ext cx="535166" cy="634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8771" y="430305"/>
            <a:ext cx="8420100" cy="3721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Format </a:t>
            </a:r>
            <a:r>
              <a:rPr kumimoji="0" lang="en-US" b="1" i="0" u="none" strike="noStrike" kern="1200" cap="none" spc="-5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Musrenbang</a:t>
            </a:r>
            <a:r>
              <a:rPr kumimoji="0" lang="en-US" b="1" i="0" u="none" strike="noStrike" kern="1200" cap="none" spc="-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1" i="0" u="none" strike="noStrike" kern="1200" cap="none" spc="-5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Desa</a:t>
            </a:r>
            <a:r>
              <a:rPr kumimoji="0" lang="id-ID" b="1" i="0" u="none" strike="noStrike" kern="1200" cap="none" spc="-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id-ID" b="1" i="0" u="none" strike="noStrike" kern="1200" cap="none" spc="-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B2.B1</a:t>
            </a:r>
            <a:endParaRPr kumimoji="0" lang="en-US" b="1" i="0" u="none" strike="noStrike" kern="1200" cap="none" spc="-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6854" y="170441"/>
          <a:ext cx="9870794" cy="5889955"/>
        </p:xfrm>
        <a:graphic>
          <a:graphicData uri="http://schemas.openxmlformats.org/drawingml/2006/table">
            <a:tbl>
              <a:tblPr/>
              <a:tblGrid>
                <a:gridCol w="449551"/>
                <a:gridCol w="1986387"/>
                <a:gridCol w="838987"/>
                <a:gridCol w="838987"/>
                <a:gridCol w="1121128"/>
                <a:gridCol w="556845"/>
                <a:gridCol w="722961"/>
                <a:gridCol w="838987"/>
                <a:gridCol w="838987"/>
                <a:gridCol w="838987"/>
                <a:gridCol w="838987"/>
              </a:tblGrid>
              <a:tr h="131075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DAFTAR PRIORITAS KEGIATAN TAHUN ANGGARAN </a:t>
                      </a:r>
                      <a:r>
                        <a:rPr lang="id-ID" sz="11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2019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31075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DESA …… KECAMATAN ……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31075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KABUPATEN TASIKMALAYA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426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DESA : …………………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7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NO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PROGRAM/ KEGIATAN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SASARAN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VOLUME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LOKASI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BIAYA (Rp)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KET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85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DUSUN/CPCL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PADes</a:t>
                      </a:r>
                      <a:endParaRPr lang="id-ID" sz="105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ADD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Dana Desa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Pemerataan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05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Total</a:t>
                      </a: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3107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id-ID" dirty="0"/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3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Bidang Penyelenggaraan Pemerintahan Desa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PROGRAM 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Pembangunan Desa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Pembinaan Kemasyarakatan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5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Pemberdayaan Masyarakat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PROGRAM 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703">
                <a:tc>
                  <a:txBody>
                    <a:bodyPr/>
                    <a:lstStyle/>
                    <a:p>
                      <a:pPr algn="ctr" fontAlgn="b"/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19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................…………….,……..20 </a:t>
                      </a:r>
                    </a:p>
                  </a:txBody>
                  <a:tcPr marL="5674" marR="5674" marT="56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KEPALA </a:t>
                      </a:r>
                      <a:r>
                        <a:rPr lang="id-ID" sz="11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DESA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none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600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715"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sng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100" b="1" i="0" u="sng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……………………………</a:t>
                      </a:r>
                      <a:endParaRPr lang="id-ID" sz="1100" b="1" i="0" u="sng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sng" strike="noStrike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1" i="0" u="sng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Chevron 3"/>
          <p:cNvSpPr/>
          <p:nvPr/>
        </p:nvSpPr>
        <p:spPr>
          <a:xfrm>
            <a:off x="5238744" y="6373906"/>
            <a:ext cx="5929354" cy="49287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Musrenbang RKPD Tahun 2019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524000" y="6373906"/>
            <a:ext cx="4000496" cy="49287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200" i="1" dirty="0" smtClean="0">
                <a:solidFill>
                  <a:schemeClr val="tx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 smtClean="0">
                <a:solidFill>
                  <a:schemeClr val="tx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>
              <a:solidFill>
                <a:schemeClr val="tx1"/>
              </a:solidFill>
            </a:endParaRPr>
          </a:p>
        </p:txBody>
      </p:sp>
      <p:pic>
        <p:nvPicPr>
          <p:cNvPr id="7" name="Picture 3" descr="D:\P3M\Management\DESAIN COREL\kabtasikmalay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38879" y="6289017"/>
            <a:ext cx="535166" cy="63421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9255" y="5454871"/>
            <a:ext cx="5202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*Jumlah  program kegiatan total (PADes, DD, ADD dan Pemerataan dari Provinsi)</a:t>
            </a:r>
            <a:endParaRPr lang="id-ID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B0AD8242-5681-4C58-A8F4-5380F49EE9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9967260"/>
              </p:ext>
            </p:extLst>
          </p:nvPr>
        </p:nvGraphicFramePr>
        <p:xfrm>
          <a:off x="847162" y="51020"/>
          <a:ext cx="10327341" cy="853440"/>
        </p:xfrm>
        <a:graphic>
          <a:graphicData uri="http://schemas.openxmlformats.org/drawingml/2006/table">
            <a:tbl>
              <a:tblPr/>
              <a:tblGrid>
                <a:gridCol w="103273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20094"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JADWAL PELAKSANAAN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09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MUSRENBANG TINGKAT KECAMATAN DI KABUPATEN TASIKMALAYA TAHUN 2019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094">
                <a:tc>
                  <a:txBody>
                    <a:bodyPr/>
                    <a:lstStyle/>
                    <a:p>
                      <a:pPr algn="ctr" fontAlgn="b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0094">
                <a:tc>
                  <a:txBody>
                    <a:bodyPr/>
                    <a:lstStyle/>
                    <a:p>
                      <a:pPr algn="ctr" fontAlgn="b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F33EDCAB-E98A-4AB3-BB62-1658F043F57C}"/>
              </a:ext>
            </a:extLst>
          </p:cNvPr>
          <p:cNvGraphicFramePr>
            <a:graphicFrameLocks noGrp="1"/>
          </p:cNvGraphicFramePr>
          <p:nvPr/>
        </p:nvGraphicFramePr>
        <p:xfrm>
          <a:off x="430306" y="584664"/>
          <a:ext cx="11147612" cy="5044440"/>
        </p:xfrm>
        <a:graphic>
          <a:graphicData uri="http://schemas.openxmlformats.org/drawingml/2006/table">
            <a:tbl>
              <a:tblPr/>
              <a:tblGrid>
                <a:gridCol w="6158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441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204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825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640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4204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77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No.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Nama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Jabatan dalam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Kecamatan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Wil.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Waktu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72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Kegiatan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Pelaksanaan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TIM 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Ir.Ika Dahlika,MP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Ketua Tim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Cikalong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Lala Heryana,S.STP, M.Si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Sekretaris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Bojongasih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Agung Nurbudhiansyah, S.Sos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Cineam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Tyan Indra Gustaf, S.Si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Sodonghilir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11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Lia Aulia, S.ET., 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Sukahening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12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Puspahiang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13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TIM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Tatang Wahyudin, SP. MP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Ketua Tim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Padakembang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Yosef Cevy Muharam, SE.,MM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Sekretaris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Mangunreja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Ii Ismail, S.IP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Pancatengah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Windi Rahmikawati, S.Sos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Cigalontang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11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Yadi Mulyadi, S.Sos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Sukarame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12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Jamal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Taraju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13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Bantarkalong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14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TIM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Dr. Rubi Azhara, S.STP., M.Si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Ketua Tim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Karangjaya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Ecep Sukron Munir, ST.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Sekretaris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Gunungtanjung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Farid Hernawan, S.IP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Sukaraja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Rony Setiawan, SH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Salopa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11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Satya</a:t>
                      </a:r>
                      <a:r>
                        <a:rPr lang="id-ID" sz="1300" b="0" i="0" u="none" strike="noStrike" baseline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Laksana, SP, MP,MPP</a:t>
                      </a:r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Singaparna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12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</a:t>
                      </a:r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Ikbal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Nasihin</a:t>
                      </a:r>
                      <a:endParaRPr lang="id-ID" sz="14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Anggota </a:t>
                      </a:r>
                      <a:endParaRPr lang="id-ID" dirty="0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Salawu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13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Sukaratu</a:t>
                      </a:r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</a:t>
                      </a:r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 Februari 2019</a:t>
                      </a:r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8827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64921" y="5630375"/>
            <a:ext cx="11452928" cy="721838"/>
            <a:chOff x="164921" y="5630375"/>
            <a:chExt cx="11452928" cy="721838"/>
          </a:xfrm>
        </p:grpSpPr>
        <p:pic>
          <p:nvPicPr>
            <p:cNvPr id="5" name="Picture 4" descr="D:\P3M\Management\DESAIN COREL\kabtasikmalay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82683" y="5674188"/>
              <a:ext cx="535166" cy="634212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7677670" y="5806628"/>
              <a:ext cx="3278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id-ID" i="1" dirty="0">
                  <a:solidFill>
                    <a:schemeClr val="bg1"/>
                  </a:solidFill>
                  <a:latin typeface="Arial Narrow" pitchFamily="34" charset="0"/>
                </a:rPr>
                <a:t>MUSRENBANG RKPD TAHUN 20</a:t>
              </a:r>
              <a:r>
                <a:rPr lang="en-US" i="1" dirty="0">
                  <a:solidFill>
                    <a:schemeClr val="bg1"/>
                  </a:solidFill>
                  <a:latin typeface="Arial Narrow" pitchFamily="34" charset="0"/>
                </a:rPr>
                <a:t>20</a:t>
              </a:r>
              <a:endParaRPr lang="id-ID" i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>
              <a:off x="164921" y="5630375"/>
              <a:ext cx="4000496" cy="721838"/>
            </a:xfrm>
            <a:prstGeom prst="homePlate">
              <a:avLst/>
            </a:prstGeom>
            <a:solidFill>
              <a:srgbClr val="5F07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i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Badan Perencanaan Pembangunan Daerah (BAPPEDA)</a:t>
              </a:r>
            </a:p>
            <a:p>
              <a:r>
                <a:rPr lang="id-ID" sz="1200" i="1" dirty="0">
                  <a:solidFill>
                    <a:schemeClr val="bg1"/>
                  </a:solidFill>
                  <a:latin typeface="Arial Narrow" pitchFamily="34" charset="0"/>
                </a:rPr>
                <a:t>Pemerintah Kabupaten Tasikmalaya</a:t>
              </a:r>
            </a:p>
            <a:p>
              <a:pPr algn="ctr"/>
              <a:endParaRPr lang="id-ID" sz="1200" dirty="0"/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B0AD8242-5681-4C58-A8F4-5380F49EE9C7}"/>
              </a:ext>
            </a:extLst>
          </p:cNvPr>
          <p:cNvGraphicFramePr>
            <a:graphicFrameLocks noGrp="1"/>
          </p:cNvGraphicFramePr>
          <p:nvPr/>
        </p:nvGraphicFramePr>
        <p:xfrm>
          <a:off x="847162" y="51020"/>
          <a:ext cx="10327341" cy="853440"/>
        </p:xfrm>
        <a:graphic>
          <a:graphicData uri="http://schemas.openxmlformats.org/drawingml/2006/table">
            <a:tbl>
              <a:tblPr/>
              <a:tblGrid>
                <a:gridCol w="103273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20094"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JADWAL PELAKSANAAN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09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MUSRENBANG TINGKAT KECAMATAN DI KABUPATEN TASIKMALAYA TAHUN 2019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094">
                <a:tc>
                  <a:txBody>
                    <a:bodyPr/>
                    <a:lstStyle/>
                    <a:p>
                      <a:pPr algn="ctr" fontAlgn="b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0094">
                <a:tc>
                  <a:txBody>
                    <a:bodyPr/>
                    <a:lstStyle/>
                    <a:p>
                      <a:pPr algn="ctr" fontAlgn="b"/>
                      <a:endParaRPr lang="id-ID" sz="14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69D6697B-FE26-43A5-9591-42777AFAA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6380649"/>
              </p:ext>
            </p:extLst>
          </p:nvPr>
        </p:nvGraphicFramePr>
        <p:xfrm>
          <a:off x="437026" y="499289"/>
          <a:ext cx="11147612" cy="5029200"/>
        </p:xfrm>
        <a:graphic>
          <a:graphicData uri="http://schemas.openxmlformats.org/drawingml/2006/table">
            <a:tbl>
              <a:tblPr/>
              <a:tblGrid>
                <a:gridCol w="6158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441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220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52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97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4204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77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No.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Nama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Jabatan dalam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Kecamatan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Wil.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Waktu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72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Kegiatan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Pelaksanaan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TIM IV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Dede Sobandi, ST., MM., M.Si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Ketua Tim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Jatiwaras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Fityan Aonilah, S.Hut, M.T, MSc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Sekretaris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Cibalong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Dimas Arif Munawir, 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Sukaresik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Dani Yogaswara, SE., MM.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Sariwangi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11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Ade Hendra Suhendar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Manonjaya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12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Asep Rismawan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Cisayong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13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Pagerageung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14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TIM V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Hendra, SH., MM.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Ketua Tim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Cikatomas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Rosi Yunita, S.Si., 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Sekretaris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Culamega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Suherman, S.STP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Karangnunggal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Yogi Cahyawan, 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Ciawi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11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Andri Herdiana, S.IP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Leuwisari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12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Dadan</a:t>
                      </a:r>
                      <a:r>
                        <a:rPr lang="id-ID" sz="1300" b="0" i="0" u="none" strike="noStrike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Muldani</a:t>
                      </a:r>
                      <a:endParaRPr lang="id-ID" sz="1300" b="0" i="0" u="none" strike="noStrike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Rajapolah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13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2097">
                <a:tc>
                  <a:txBody>
                    <a:bodyPr/>
                    <a:lstStyle/>
                    <a:p>
                      <a:pPr algn="ctr"/>
                      <a:r>
                        <a:rPr lang="id-ID" sz="13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Dadi Abi Darda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TIM VI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Miftahudin Suryana, S.IP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Ketua Tim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Bojonggambir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Ai Ruhimat, ST, 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Sekretaris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Kadipaten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Sukardani,S.IP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Parungponteng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Priliana Susanty, ST., M.Si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Jamanis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11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Harry Ahadiat Wiradjaja, ST., MH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Tanjungjaya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12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0772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Fahmi</a:t>
                      </a:r>
                      <a:r>
                        <a:rPr lang="id-ID" sz="1300" b="0" i="0" u="none" strike="noStrike" baseline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Sidiq</a:t>
                      </a:r>
                      <a:endParaRPr lang="id-ID" sz="130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Anggota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Cipatujah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III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13 Februari 2019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7882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92E2149-6D5C-4B11-AC91-B6FB59ADC22E}"/>
              </a:ext>
            </a:extLst>
          </p:cNvPr>
          <p:cNvSpPr txBox="1"/>
          <p:nvPr/>
        </p:nvSpPr>
        <p:spPr>
          <a:xfrm>
            <a:off x="6666074" y="5843510"/>
            <a:ext cx="4143404" cy="308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400" i="1" dirty="0">
                <a:solidFill>
                  <a:schemeClr val="bg1"/>
                </a:solidFill>
                <a:latin typeface="Arial Narrow" pitchFamily="34" charset="0"/>
              </a:rPr>
              <a:t>MUSRENBANG RKPD TAHUN 2020</a:t>
            </a:r>
          </a:p>
        </p:txBody>
      </p:sp>
      <p:pic>
        <p:nvPicPr>
          <p:cNvPr id="5" name="Picture 3" descr="D:\P3M\Management\DESAIN COREL\kabtasikmalaya.png">
            <a:extLst>
              <a:ext uri="{FF2B5EF4-FFF2-40B4-BE49-F238E27FC236}">
                <a16:creationId xmlns="" xmlns:a16="http://schemas.microsoft.com/office/drawing/2014/main" id="{26C87420-E125-47BB-B1FF-9D7C8CA89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6920" y="5707536"/>
            <a:ext cx="535166" cy="634212"/>
          </a:xfrm>
          <a:prstGeom prst="rect">
            <a:avLst/>
          </a:prstGeom>
          <a:noFill/>
        </p:spPr>
      </p:pic>
      <p:sp>
        <p:nvSpPr>
          <p:cNvPr id="6" name="Pentagon 10">
            <a:extLst>
              <a:ext uri="{FF2B5EF4-FFF2-40B4-BE49-F238E27FC236}">
                <a16:creationId xmlns="" xmlns:a16="http://schemas.microsoft.com/office/drawing/2014/main" id="{D103F664-904B-4B92-BEE7-FC3808050D7C}"/>
              </a:ext>
            </a:extLst>
          </p:cNvPr>
          <p:cNvSpPr/>
          <p:nvPr/>
        </p:nvSpPr>
        <p:spPr>
          <a:xfrm>
            <a:off x="36565" y="5636873"/>
            <a:ext cx="5724890" cy="721838"/>
          </a:xfrm>
          <a:prstGeom prst="homePlate">
            <a:avLst/>
          </a:prstGeom>
          <a:solidFill>
            <a:srgbClr val="5F0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i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Badan Perencanaan Pembangunan Daerah (BAPPEDA)</a:t>
            </a:r>
          </a:p>
          <a:p>
            <a:r>
              <a:rPr lang="id-ID" sz="1200" i="1" dirty="0">
                <a:solidFill>
                  <a:schemeClr val="bg1"/>
                </a:solidFill>
                <a:latin typeface="Arial Narrow" pitchFamily="34" charset="0"/>
              </a:rPr>
              <a:t>Pemerintah Kabupaten Tasikmalaya</a:t>
            </a:r>
          </a:p>
          <a:p>
            <a:pPr algn="ctr"/>
            <a:endParaRPr lang="id-ID" sz="12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684018C-1664-4B2A-B277-1D18B9E12541}"/>
              </a:ext>
            </a:extLst>
          </p:cNvPr>
          <p:cNvSpPr txBox="1"/>
          <p:nvPr/>
        </p:nvSpPr>
        <p:spPr>
          <a:xfrm>
            <a:off x="3507210" y="1482437"/>
            <a:ext cx="45084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d-ID" sz="4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SEKIAN </a:t>
            </a:r>
          </a:p>
          <a:p>
            <a:pPr lvl="0" algn="ctr"/>
            <a:r>
              <a:rPr lang="id-ID" sz="4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DAN</a:t>
            </a:r>
          </a:p>
          <a:p>
            <a:pPr lvl="0" algn="ctr"/>
            <a:r>
              <a:rPr lang="id-ID" sz="4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TERIMA KASIH</a:t>
            </a:r>
            <a:endParaRPr lang="id-ID" sz="4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462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3288</TotalTime>
  <Words>7784</Words>
  <Application>Microsoft Office PowerPoint</Application>
  <PresentationFormat>Custom</PresentationFormat>
  <Paragraphs>2890</Paragraphs>
  <Slides>48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Main Event</vt:lpstr>
      <vt:lpstr>Office Theme</vt:lpstr>
      <vt:lpstr>1_Office Theme</vt:lpstr>
      <vt:lpstr>MUSRENBANG RKPD 2020 BADAN PERENCANAAN PEMBANGUNAN DAERAH TAHUN 2019</vt:lpstr>
      <vt:lpstr>Slide 2</vt:lpstr>
      <vt:lpstr>RENCANA PROSES DAN JADWAL MUSRENBANG DAERAH TAHUN 2019</vt:lpstr>
      <vt:lpstr>Tahapan Penyusunan RKPD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Isu strategis dan prioritas pembangunan 2020</vt:lpstr>
      <vt:lpstr>Slide 14</vt:lpstr>
      <vt:lpstr>Slide 15</vt:lpstr>
      <vt:lpstr>Rencana pembangunan 2020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Rencana pembangunan 2020</vt:lpstr>
      <vt:lpstr>Rencana pembangunan 2020</vt:lpstr>
      <vt:lpstr>Rencana pembangunan 2020</vt:lpstr>
      <vt:lpstr>Rencana pembangunan 2020</vt:lpstr>
      <vt:lpstr>Rencana pembangunan 2020</vt:lpstr>
      <vt:lpstr>Rencana pembangunan 2020</vt:lpstr>
      <vt:lpstr>Rencana pembangunan 2020</vt:lpstr>
      <vt:lpstr>Rencana pembangunan 2020</vt:lpstr>
      <vt:lpstr>PELAKSANAAN MUSRENBANG DI KECAMATAN</vt:lpstr>
      <vt:lpstr>Slide 41</vt:lpstr>
      <vt:lpstr>Tindak Lanjut Hasil  Musrenbang Kecamatan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PENDANAAN</dc:creator>
  <cp:lastModifiedBy>owner</cp:lastModifiedBy>
  <cp:revision>219</cp:revision>
  <cp:lastPrinted>2019-02-04T09:19:09Z</cp:lastPrinted>
  <dcterms:created xsi:type="dcterms:W3CDTF">2019-01-27T14:08:28Z</dcterms:created>
  <dcterms:modified xsi:type="dcterms:W3CDTF">2019-02-05T15:54:11Z</dcterms:modified>
</cp:coreProperties>
</file>